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3" r:id="rId3"/>
    <p:sldId id="274" r:id="rId4"/>
    <p:sldId id="275" r:id="rId5"/>
    <p:sldId id="295" r:id="rId6"/>
    <p:sldId id="266" r:id="rId7"/>
    <p:sldId id="267" r:id="rId8"/>
    <p:sldId id="268" r:id="rId9"/>
    <p:sldId id="271" r:id="rId10"/>
    <p:sldId id="302" r:id="rId11"/>
    <p:sldId id="270" r:id="rId12"/>
    <p:sldId id="269" r:id="rId13"/>
    <p:sldId id="29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B18D5-0556-4D80-8D77-8CE19A4CFD16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406F9-1B45-4B97-8B93-4590EE38F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0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7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01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86333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2736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6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2795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8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36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03806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OTITiS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733800"/>
            <a:ext cx="6858000" cy="1011702"/>
          </a:xfrm>
        </p:spPr>
        <p:txBody>
          <a:bodyPr/>
          <a:lstStyle/>
          <a:p>
            <a:r>
              <a:rPr lang="en-US" dirty="0"/>
              <a:t>Management of common ear infections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943600"/>
            <a:ext cx="280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Dr Ben Vermaak</a:t>
            </a:r>
          </a:p>
          <a:p>
            <a:r>
              <a:rPr lang="en-US" dirty="0"/>
              <a:t>MB. </a:t>
            </a:r>
            <a:r>
              <a:rPr lang="en-US" dirty="0" err="1"/>
              <a:t>Ch.B</a:t>
            </a:r>
            <a:r>
              <a:rPr lang="en-US" dirty="0"/>
              <a:t>/</a:t>
            </a:r>
            <a:r>
              <a:rPr lang="en-US" dirty="0" err="1"/>
              <a:t>LMCC</a:t>
            </a:r>
            <a:r>
              <a:rPr lang="en-US" dirty="0"/>
              <a:t>/</a:t>
            </a:r>
            <a:r>
              <a:rPr lang="en-US" dirty="0" err="1"/>
              <a:t>MMed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1250" y="1981994"/>
            <a:ext cx="4381500" cy="3524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EAR</a:t>
            </a:r>
            <a:endParaRPr lang="af-ZA" dirty="0"/>
          </a:p>
        </p:txBody>
      </p:sp>
      <p:sp>
        <p:nvSpPr>
          <p:cNvPr id="7" name="Freeform 6"/>
          <p:cNvSpPr/>
          <p:nvPr/>
        </p:nvSpPr>
        <p:spPr>
          <a:xfrm>
            <a:off x="5334000" y="3456446"/>
            <a:ext cx="1102311" cy="575346"/>
          </a:xfrm>
          <a:custGeom>
            <a:avLst/>
            <a:gdLst>
              <a:gd name="connsiteX0" fmla="*/ 1480 w 1102311"/>
              <a:gd name="connsiteY0" fmla="*/ 88777 h 575346"/>
              <a:gd name="connsiteX1" fmla="*/ 19235 w 1102311"/>
              <a:gd name="connsiteY1" fmla="*/ 159798 h 575346"/>
              <a:gd name="connsiteX2" fmla="*/ 54746 w 1102311"/>
              <a:gd name="connsiteY2" fmla="*/ 204186 h 575346"/>
              <a:gd name="connsiteX3" fmla="*/ 63623 w 1102311"/>
              <a:gd name="connsiteY3" fmla="*/ 230819 h 575346"/>
              <a:gd name="connsiteX4" fmla="*/ 72501 w 1102311"/>
              <a:gd name="connsiteY4" fmla="*/ 292963 h 575346"/>
              <a:gd name="connsiteX5" fmla="*/ 125767 w 1102311"/>
              <a:gd name="connsiteY5" fmla="*/ 301841 h 575346"/>
              <a:gd name="connsiteX6" fmla="*/ 134645 w 1102311"/>
              <a:gd name="connsiteY6" fmla="*/ 328474 h 575346"/>
              <a:gd name="connsiteX7" fmla="*/ 161278 w 1102311"/>
              <a:gd name="connsiteY7" fmla="*/ 337351 h 575346"/>
              <a:gd name="connsiteX8" fmla="*/ 250054 w 1102311"/>
              <a:gd name="connsiteY8" fmla="*/ 328474 h 575346"/>
              <a:gd name="connsiteX9" fmla="*/ 383219 w 1102311"/>
              <a:gd name="connsiteY9" fmla="*/ 337351 h 575346"/>
              <a:gd name="connsiteX10" fmla="*/ 409852 w 1102311"/>
              <a:gd name="connsiteY10" fmla="*/ 346229 h 575346"/>
              <a:gd name="connsiteX11" fmla="*/ 525262 w 1102311"/>
              <a:gd name="connsiteY11" fmla="*/ 355107 h 575346"/>
              <a:gd name="connsiteX12" fmla="*/ 587406 w 1102311"/>
              <a:gd name="connsiteY12" fmla="*/ 363984 h 575346"/>
              <a:gd name="connsiteX13" fmla="*/ 658427 w 1102311"/>
              <a:gd name="connsiteY13" fmla="*/ 363984 h 575346"/>
              <a:gd name="connsiteX14" fmla="*/ 693938 w 1102311"/>
              <a:gd name="connsiteY14" fmla="*/ 417250 h 575346"/>
              <a:gd name="connsiteX15" fmla="*/ 773837 w 1102311"/>
              <a:gd name="connsiteY15" fmla="*/ 435006 h 575346"/>
              <a:gd name="connsiteX16" fmla="*/ 1066800 w 1102311"/>
              <a:gd name="connsiteY16" fmla="*/ 479394 h 575346"/>
              <a:gd name="connsiteX17" fmla="*/ 1084555 w 1102311"/>
              <a:gd name="connsiteY17" fmla="*/ 452761 h 575346"/>
              <a:gd name="connsiteX18" fmla="*/ 1093433 w 1102311"/>
              <a:gd name="connsiteY18" fmla="*/ 381740 h 575346"/>
              <a:gd name="connsiteX19" fmla="*/ 1102311 w 1102311"/>
              <a:gd name="connsiteY19" fmla="*/ 221942 h 575346"/>
              <a:gd name="connsiteX20" fmla="*/ 1049045 w 1102311"/>
              <a:gd name="connsiteY20" fmla="*/ 150920 h 575346"/>
              <a:gd name="connsiteX21" fmla="*/ 1022412 w 1102311"/>
              <a:gd name="connsiteY21" fmla="*/ 97654 h 575346"/>
              <a:gd name="connsiteX22" fmla="*/ 1004656 w 1102311"/>
              <a:gd name="connsiteY22" fmla="*/ 79899 h 575346"/>
              <a:gd name="connsiteX23" fmla="*/ 951390 w 1102311"/>
              <a:gd name="connsiteY23" fmla="*/ 62144 h 575346"/>
              <a:gd name="connsiteX24" fmla="*/ 551895 w 1102311"/>
              <a:gd name="connsiteY24" fmla="*/ 62144 h 575346"/>
              <a:gd name="connsiteX25" fmla="*/ 516384 w 1102311"/>
              <a:gd name="connsiteY25" fmla="*/ 53266 h 575346"/>
              <a:gd name="connsiteX26" fmla="*/ 374342 w 1102311"/>
              <a:gd name="connsiteY26" fmla="*/ 44388 h 575346"/>
              <a:gd name="connsiteX27" fmla="*/ 347709 w 1102311"/>
              <a:gd name="connsiteY27" fmla="*/ 35511 h 575346"/>
              <a:gd name="connsiteX28" fmla="*/ 294443 w 1102311"/>
              <a:gd name="connsiteY28" fmla="*/ 26633 h 575346"/>
              <a:gd name="connsiteX29" fmla="*/ 276687 w 1102311"/>
              <a:gd name="connsiteY29" fmla="*/ 8878 h 575346"/>
              <a:gd name="connsiteX30" fmla="*/ 250054 w 1102311"/>
              <a:gd name="connsiteY30" fmla="*/ 0 h 575346"/>
              <a:gd name="connsiteX31" fmla="*/ 196788 w 1102311"/>
              <a:gd name="connsiteY31" fmla="*/ 17755 h 575346"/>
              <a:gd name="connsiteX32" fmla="*/ 170155 w 1102311"/>
              <a:gd name="connsiteY32" fmla="*/ 26633 h 575346"/>
              <a:gd name="connsiteX33" fmla="*/ 99134 w 1102311"/>
              <a:gd name="connsiteY33" fmla="*/ 44388 h 575346"/>
              <a:gd name="connsiteX34" fmla="*/ 28113 w 1102311"/>
              <a:gd name="connsiteY34" fmla="*/ 79899 h 575346"/>
              <a:gd name="connsiteX35" fmla="*/ 1480 w 1102311"/>
              <a:gd name="connsiteY35" fmla="*/ 88777 h 57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2311" h="575346">
                <a:moveTo>
                  <a:pt x="1480" y="88777"/>
                </a:moveTo>
                <a:cubicBezTo>
                  <a:pt x="0" y="102093"/>
                  <a:pt x="10134" y="141596"/>
                  <a:pt x="19235" y="159798"/>
                </a:cubicBezTo>
                <a:cubicBezTo>
                  <a:pt x="30435" y="182198"/>
                  <a:pt x="38230" y="187670"/>
                  <a:pt x="54746" y="204186"/>
                </a:cubicBezTo>
                <a:cubicBezTo>
                  <a:pt x="57705" y="213064"/>
                  <a:pt x="61788" y="221643"/>
                  <a:pt x="63623" y="230819"/>
                </a:cubicBezTo>
                <a:cubicBezTo>
                  <a:pt x="67727" y="251338"/>
                  <a:pt x="58722" y="277215"/>
                  <a:pt x="72501" y="292963"/>
                </a:cubicBezTo>
                <a:cubicBezTo>
                  <a:pt x="84354" y="306510"/>
                  <a:pt x="108012" y="298882"/>
                  <a:pt x="125767" y="301841"/>
                </a:cubicBezTo>
                <a:cubicBezTo>
                  <a:pt x="128726" y="310719"/>
                  <a:pt x="128028" y="321857"/>
                  <a:pt x="134645" y="328474"/>
                </a:cubicBezTo>
                <a:cubicBezTo>
                  <a:pt x="141262" y="335091"/>
                  <a:pt x="151920" y="337351"/>
                  <a:pt x="161278" y="337351"/>
                </a:cubicBezTo>
                <a:cubicBezTo>
                  <a:pt x="191018" y="337351"/>
                  <a:pt x="220462" y="331433"/>
                  <a:pt x="250054" y="328474"/>
                </a:cubicBezTo>
                <a:cubicBezTo>
                  <a:pt x="294442" y="331433"/>
                  <a:pt x="339004" y="332438"/>
                  <a:pt x="383219" y="337351"/>
                </a:cubicBezTo>
                <a:cubicBezTo>
                  <a:pt x="392520" y="338384"/>
                  <a:pt x="400566" y="345068"/>
                  <a:pt x="409852" y="346229"/>
                </a:cubicBezTo>
                <a:cubicBezTo>
                  <a:pt x="448138" y="351015"/>
                  <a:pt x="486870" y="351268"/>
                  <a:pt x="525262" y="355107"/>
                </a:cubicBezTo>
                <a:cubicBezTo>
                  <a:pt x="546083" y="357189"/>
                  <a:pt x="566691" y="361025"/>
                  <a:pt x="587406" y="363984"/>
                </a:cubicBezTo>
                <a:cubicBezTo>
                  <a:pt x="606344" y="359250"/>
                  <a:pt x="639489" y="345046"/>
                  <a:pt x="658427" y="363984"/>
                </a:cubicBezTo>
                <a:cubicBezTo>
                  <a:pt x="724667" y="430223"/>
                  <a:pt x="609255" y="374908"/>
                  <a:pt x="693938" y="417250"/>
                </a:cubicBezTo>
                <a:cubicBezTo>
                  <a:pt x="715794" y="428178"/>
                  <a:pt x="753376" y="431596"/>
                  <a:pt x="773837" y="435006"/>
                </a:cubicBezTo>
                <a:cubicBezTo>
                  <a:pt x="820616" y="575346"/>
                  <a:pt x="772886" y="488875"/>
                  <a:pt x="1066800" y="479394"/>
                </a:cubicBezTo>
                <a:cubicBezTo>
                  <a:pt x="1072718" y="470516"/>
                  <a:pt x="1081748" y="463055"/>
                  <a:pt x="1084555" y="452761"/>
                </a:cubicBezTo>
                <a:cubicBezTo>
                  <a:pt x="1090832" y="429744"/>
                  <a:pt x="1091603" y="405528"/>
                  <a:pt x="1093433" y="381740"/>
                </a:cubicBezTo>
                <a:cubicBezTo>
                  <a:pt x="1097525" y="328549"/>
                  <a:pt x="1099352" y="275208"/>
                  <a:pt x="1102311" y="221942"/>
                </a:cubicBezTo>
                <a:cubicBezTo>
                  <a:pt x="1081278" y="200909"/>
                  <a:pt x="1059084" y="181037"/>
                  <a:pt x="1049045" y="150920"/>
                </a:cubicBezTo>
                <a:cubicBezTo>
                  <a:pt x="1039669" y="122792"/>
                  <a:pt x="1042079" y="122237"/>
                  <a:pt x="1022412" y="97654"/>
                </a:cubicBezTo>
                <a:cubicBezTo>
                  <a:pt x="1017183" y="91118"/>
                  <a:pt x="1012142" y="83642"/>
                  <a:pt x="1004656" y="79899"/>
                </a:cubicBezTo>
                <a:cubicBezTo>
                  <a:pt x="987916" y="71529"/>
                  <a:pt x="951390" y="62144"/>
                  <a:pt x="951390" y="62144"/>
                </a:cubicBezTo>
                <a:cubicBezTo>
                  <a:pt x="759391" y="74143"/>
                  <a:pt x="792060" y="76699"/>
                  <a:pt x="551895" y="62144"/>
                </a:cubicBezTo>
                <a:cubicBezTo>
                  <a:pt x="539716" y="61406"/>
                  <a:pt x="528525" y="54480"/>
                  <a:pt x="516384" y="53266"/>
                </a:cubicBezTo>
                <a:cubicBezTo>
                  <a:pt x="469180" y="48545"/>
                  <a:pt x="421689" y="47347"/>
                  <a:pt x="374342" y="44388"/>
                </a:cubicBezTo>
                <a:cubicBezTo>
                  <a:pt x="365464" y="41429"/>
                  <a:pt x="356844" y="37541"/>
                  <a:pt x="347709" y="35511"/>
                </a:cubicBezTo>
                <a:cubicBezTo>
                  <a:pt x="330137" y="31606"/>
                  <a:pt x="311297" y="32953"/>
                  <a:pt x="294443" y="26633"/>
                </a:cubicBezTo>
                <a:cubicBezTo>
                  <a:pt x="286606" y="23694"/>
                  <a:pt x="283864" y="13184"/>
                  <a:pt x="276687" y="8878"/>
                </a:cubicBezTo>
                <a:cubicBezTo>
                  <a:pt x="268663" y="4063"/>
                  <a:pt x="258932" y="2959"/>
                  <a:pt x="250054" y="0"/>
                </a:cubicBezTo>
                <a:lnTo>
                  <a:pt x="196788" y="17755"/>
                </a:lnTo>
                <a:cubicBezTo>
                  <a:pt x="187910" y="20714"/>
                  <a:pt x="179331" y="24798"/>
                  <a:pt x="170155" y="26633"/>
                </a:cubicBezTo>
                <a:cubicBezTo>
                  <a:pt x="116591" y="37346"/>
                  <a:pt x="140082" y="30740"/>
                  <a:pt x="99134" y="44388"/>
                </a:cubicBezTo>
                <a:cubicBezTo>
                  <a:pt x="82987" y="92827"/>
                  <a:pt x="100977" y="65325"/>
                  <a:pt x="28113" y="79899"/>
                </a:cubicBezTo>
                <a:cubicBezTo>
                  <a:pt x="18937" y="81734"/>
                  <a:pt x="2960" y="75461"/>
                  <a:pt x="1480" y="8877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98965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Systemic cortisone</a:t>
            </a:r>
          </a:p>
          <a:p>
            <a:r>
              <a:rPr lang="en-US" dirty="0"/>
              <a:t>Nasal cortisone</a:t>
            </a:r>
          </a:p>
          <a:p>
            <a:r>
              <a:rPr lang="en-US" dirty="0"/>
              <a:t>Nasal decongestion</a:t>
            </a:r>
          </a:p>
          <a:p>
            <a:r>
              <a:rPr lang="en-US" dirty="0"/>
              <a:t>Systemic antihistamine</a:t>
            </a:r>
          </a:p>
          <a:p>
            <a:r>
              <a:rPr lang="en-US" dirty="0"/>
              <a:t>What role does Antibiotic play?</a:t>
            </a:r>
            <a:endParaRPr lang="af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MANAGEMENT</a:t>
            </a:r>
            <a:endParaRPr lang="af-Z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SM-%26-Gromm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072481"/>
            <a:ext cx="3810000" cy="33432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GROMMET</a:t>
            </a:r>
            <a:endParaRPr lang="af-Z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/>
              <a:t>Eustachiantube</a:t>
            </a:r>
            <a:r>
              <a:rPr lang="en-ZA" dirty="0"/>
              <a:t> </a:t>
            </a:r>
            <a:r>
              <a:rPr lang="en-ZA" dirty="0" err="1"/>
              <a:t>Balloonplasty</a:t>
            </a:r>
            <a:endParaRPr lang="en-ZA" dirty="0"/>
          </a:p>
        </p:txBody>
      </p:sp>
      <p:pic>
        <p:nvPicPr>
          <p:cNvPr id="3074" name="Picture 2" descr="BET Katheter leer voll englisch recht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43000"/>
            <a:ext cx="5010150" cy="25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T Katheter leer voll englisch lin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962400"/>
            <a:ext cx="5153025" cy="230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External or outer ear</a:t>
            </a:r>
          </a:p>
          <a:p>
            <a:pPr lvl="1"/>
            <a:r>
              <a:rPr lang="en-ZA" dirty="0"/>
              <a:t>Pinna or auricle. </a:t>
            </a:r>
          </a:p>
          <a:p>
            <a:pPr lvl="1"/>
            <a:r>
              <a:rPr lang="en-ZA" dirty="0"/>
              <a:t>External auditory canal or tube. </a:t>
            </a:r>
          </a:p>
          <a:p>
            <a:endParaRPr lang="en-ZA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 ANATOMY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7560" r="47860" b="25193"/>
          <a:stretch/>
        </p:blipFill>
        <p:spPr>
          <a:xfrm>
            <a:off x="1828800" y="350520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Tympanic membrane -</a:t>
            </a:r>
            <a:r>
              <a:rPr lang="en-ZA" dirty="0"/>
              <a:t> </a:t>
            </a:r>
            <a:r>
              <a:rPr lang="en-ZA" sz="2000" i="1" dirty="0"/>
              <a:t>tympanic membrane divides the external ear from the middle ear.</a:t>
            </a:r>
          </a:p>
          <a:p>
            <a:r>
              <a:rPr lang="en-ZA" b="1" dirty="0"/>
              <a:t>Middle ear</a:t>
            </a:r>
            <a:endParaRPr lang="en-ZA" dirty="0"/>
          </a:p>
          <a:p>
            <a:pPr lvl="1"/>
            <a:r>
              <a:rPr lang="en-ZA" b="1" dirty="0" err="1"/>
              <a:t>Ossicles</a:t>
            </a:r>
            <a:r>
              <a:rPr lang="en-ZA" b="1" dirty="0"/>
              <a:t> </a:t>
            </a:r>
            <a:r>
              <a:rPr lang="en-ZA" i="1" dirty="0"/>
              <a:t>transmit the sound waves to the inner ear</a:t>
            </a:r>
            <a:r>
              <a:rPr lang="en-ZA" dirty="0"/>
              <a:t>. </a:t>
            </a:r>
          </a:p>
          <a:p>
            <a:pPr lvl="2"/>
            <a:r>
              <a:rPr lang="en-ZA" dirty="0"/>
              <a:t>Malleus</a:t>
            </a:r>
          </a:p>
          <a:p>
            <a:pPr lvl="2"/>
            <a:r>
              <a:rPr lang="en-ZA" dirty="0"/>
              <a:t>Incus</a:t>
            </a:r>
          </a:p>
          <a:p>
            <a:pPr lvl="2"/>
            <a:r>
              <a:rPr lang="en-ZA" dirty="0"/>
              <a:t>Stapes</a:t>
            </a:r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 ANATOMY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572000"/>
            <a:ext cx="3731075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5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1" dirty="0"/>
              <a:t>Eustachian tube</a:t>
            </a:r>
            <a:r>
              <a:rPr lang="en-ZA" dirty="0"/>
              <a:t>. </a:t>
            </a:r>
          </a:p>
          <a:p>
            <a:pPr lvl="1"/>
            <a:r>
              <a:rPr lang="en-ZA" dirty="0"/>
              <a:t>helps to equalize the pressure in the middle ear. </a:t>
            </a:r>
          </a:p>
          <a:p>
            <a:pPr lvl="1"/>
            <a:r>
              <a:rPr lang="en-ZA" dirty="0"/>
              <a:t>tube is lined with mucous.</a:t>
            </a:r>
          </a:p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 ANATOMY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029" t="7936" r="3830" b="4932"/>
          <a:stretch/>
        </p:blipFill>
        <p:spPr>
          <a:xfrm>
            <a:off x="2057400" y="2971800"/>
            <a:ext cx="5113283" cy="36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5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MIDDLE EAR</a:t>
            </a:r>
          </a:p>
        </p:txBody>
      </p:sp>
      <p:pic>
        <p:nvPicPr>
          <p:cNvPr id="4" name="Content Placeholder 3" descr="ear 2.bmp"/>
          <p:cNvPicPr>
            <a:picLocks noChangeAspect="1"/>
          </p:cNvPicPr>
          <p:nvPr/>
        </p:nvPicPr>
        <p:blipFill rotWithShape="1">
          <a:blip r:embed="rId2" cstate="print"/>
          <a:srcRect l="46674" t="21524" r="1" b="6730"/>
          <a:stretch/>
        </p:blipFill>
        <p:spPr>
          <a:xfrm>
            <a:off x="3048000" y="1417638"/>
            <a:ext cx="3581400" cy="42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03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ustachian tub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7240"/>
          <a:stretch>
            <a:fillRect/>
          </a:stretch>
        </p:blipFill>
        <p:spPr>
          <a:xfrm>
            <a:off x="2133600" y="1828800"/>
            <a:ext cx="5134193" cy="3810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EUSTACHIAN TUBE</a:t>
            </a:r>
            <a:endParaRPr lang="af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E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1250" y="1981994"/>
            <a:ext cx="4381500" cy="3524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EAR</a:t>
            </a:r>
            <a:endParaRPr lang="af-ZA" dirty="0"/>
          </a:p>
        </p:txBody>
      </p:sp>
      <p:sp>
        <p:nvSpPr>
          <p:cNvPr id="7" name="Freeform 6"/>
          <p:cNvSpPr/>
          <p:nvPr/>
        </p:nvSpPr>
        <p:spPr>
          <a:xfrm>
            <a:off x="5334000" y="3456446"/>
            <a:ext cx="1102311" cy="575346"/>
          </a:xfrm>
          <a:custGeom>
            <a:avLst/>
            <a:gdLst>
              <a:gd name="connsiteX0" fmla="*/ 1480 w 1102311"/>
              <a:gd name="connsiteY0" fmla="*/ 88777 h 575346"/>
              <a:gd name="connsiteX1" fmla="*/ 19235 w 1102311"/>
              <a:gd name="connsiteY1" fmla="*/ 159798 h 575346"/>
              <a:gd name="connsiteX2" fmla="*/ 54746 w 1102311"/>
              <a:gd name="connsiteY2" fmla="*/ 204186 h 575346"/>
              <a:gd name="connsiteX3" fmla="*/ 63623 w 1102311"/>
              <a:gd name="connsiteY3" fmla="*/ 230819 h 575346"/>
              <a:gd name="connsiteX4" fmla="*/ 72501 w 1102311"/>
              <a:gd name="connsiteY4" fmla="*/ 292963 h 575346"/>
              <a:gd name="connsiteX5" fmla="*/ 125767 w 1102311"/>
              <a:gd name="connsiteY5" fmla="*/ 301841 h 575346"/>
              <a:gd name="connsiteX6" fmla="*/ 134645 w 1102311"/>
              <a:gd name="connsiteY6" fmla="*/ 328474 h 575346"/>
              <a:gd name="connsiteX7" fmla="*/ 161278 w 1102311"/>
              <a:gd name="connsiteY7" fmla="*/ 337351 h 575346"/>
              <a:gd name="connsiteX8" fmla="*/ 250054 w 1102311"/>
              <a:gd name="connsiteY8" fmla="*/ 328474 h 575346"/>
              <a:gd name="connsiteX9" fmla="*/ 383219 w 1102311"/>
              <a:gd name="connsiteY9" fmla="*/ 337351 h 575346"/>
              <a:gd name="connsiteX10" fmla="*/ 409852 w 1102311"/>
              <a:gd name="connsiteY10" fmla="*/ 346229 h 575346"/>
              <a:gd name="connsiteX11" fmla="*/ 525262 w 1102311"/>
              <a:gd name="connsiteY11" fmla="*/ 355107 h 575346"/>
              <a:gd name="connsiteX12" fmla="*/ 587406 w 1102311"/>
              <a:gd name="connsiteY12" fmla="*/ 363984 h 575346"/>
              <a:gd name="connsiteX13" fmla="*/ 658427 w 1102311"/>
              <a:gd name="connsiteY13" fmla="*/ 363984 h 575346"/>
              <a:gd name="connsiteX14" fmla="*/ 693938 w 1102311"/>
              <a:gd name="connsiteY14" fmla="*/ 417250 h 575346"/>
              <a:gd name="connsiteX15" fmla="*/ 773837 w 1102311"/>
              <a:gd name="connsiteY15" fmla="*/ 435006 h 575346"/>
              <a:gd name="connsiteX16" fmla="*/ 1066800 w 1102311"/>
              <a:gd name="connsiteY16" fmla="*/ 479394 h 575346"/>
              <a:gd name="connsiteX17" fmla="*/ 1084555 w 1102311"/>
              <a:gd name="connsiteY17" fmla="*/ 452761 h 575346"/>
              <a:gd name="connsiteX18" fmla="*/ 1093433 w 1102311"/>
              <a:gd name="connsiteY18" fmla="*/ 381740 h 575346"/>
              <a:gd name="connsiteX19" fmla="*/ 1102311 w 1102311"/>
              <a:gd name="connsiteY19" fmla="*/ 221942 h 575346"/>
              <a:gd name="connsiteX20" fmla="*/ 1049045 w 1102311"/>
              <a:gd name="connsiteY20" fmla="*/ 150920 h 575346"/>
              <a:gd name="connsiteX21" fmla="*/ 1022412 w 1102311"/>
              <a:gd name="connsiteY21" fmla="*/ 97654 h 575346"/>
              <a:gd name="connsiteX22" fmla="*/ 1004656 w 1102311"/>
              <a:gd name="connsiteY22" fmla="*/ 79899 h 575346"/>
              <a:gd name="connsiteX23" fmla="*/ 951390 w 1102311"/>
              <a:gd name="connsiteY23" fmla="*/ 62144 h 575346"/>
              <a:gd name="connsiteX24" fmla="*/ 551895 w 1102311"/>
              <a:gd name="connsiteY24" fmla="*/ 62144 h 575346"/>
              <a:gd name="connsiteX25" fmla="*/ 516384 w 1102311"/>
              <a:gd name="connsiteY25" fmla="*/ 53266 h 575346"/>
              <a:gd name="connsiteX26" fmla="*/ 374342 w 1102311"/>
              <a:gd name="connsiteY26" fmla="*/ 44388 h 575346"/>
              <a:gd name="connsiteX27" fmla="*/ 347709 w 1102311"/>
              <a:gd name="connsiteY27" fmla="*/ 35511 h 575346"/>
              <a:gd name="connsiteX28" fmla="*/ 294443 w 1102311"/>
              <a:gd name="connsiteY28" fmla="*/ 26633 h 575346"/>
              <a:gd name="connsiteX29" fmla="*/ 276687 w 1102311"/>
              <a:gd name="connsiteY29" fmla="*/ 8878 h 575346"/>
              <a:gd name="connsiteX30" fmla="*/ 250054 w 1102311"/>
              <a:gd name="connsiteY30" fmla="*/ 0 h 575346"/>
              <a:gd name="connsiteX31" fmla="*/ 196788 w 1102311"/>
              <a:gd name="connsiteY31" fmla="*/ 17755 h 575346"/>
              <a:gd name="connsiteX32" fmla="*/ 170155 w 1102311"/>
              <a:gd name="connsiteY32" fmla="*/ 26633 h 575346"/>
              <a:gd name="connsiteX33" fmla="*/ 99134 w 1102311"/>
              <a:gd name="connsiteY33" fmla="*/ 44388 h 575346"/>
              <a:gd name="connsiteX34" fmla="*/ 28113 w 1102311"/>
              <a:gd name="connsiteY34" fmla="*/ 79899 h 575346"/>
              <a:gd name="connsiteX35" fmla="*/ 1480 w 1102311"/>
              <a:gd name="connsiteY35" fmla="*/ 88777 h 57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102311" h="575346">
                <a:moveTo>
                  <a:pt x="1480" y="88777"/>
                </a:moveTo>
                <a:cubicBezTo>
                  <a:pt x="0" y="102093"/>
                  <a:pt x="10134" y="141596"/>
                  <a:pt x="19235" y="159798"/>
                </a:cubicBezTo>
                <a:cubicBezTo>
                  <a:pt x="30435" y="182198"/>
                  <a:pt x="38230" y="187670"/>
                  <a:pt x="54746" y="204186"/>
                </a:cubicBezTo>
                <a:cubicBezTo>
                  <a:pt x="57705" y="213064"/>
                  <a:pt x="61788" y="221643"/>
                  <a:pt x="63623" y="230819"/>
                </a:cubicBezTo>
                <a:cubicBezTo>
                  <a:pt x="67727" y="251338"/>
                  <a:pt x="58722" y="277215"/>
                  <a:pt x="72501" y="292963"/>
                </a:cubicBezTo>
                <a:cubicBezTo>
                  <a:pt x="84354" y="306510"/>
                  <a:pt x="108012" y="298882"/>
                  <a:pt x="125767" y="301841"/>
                </a:cubicBezTo>
                <a:cubicBezTo>
                  <a:pt x="128726" y="310719"/>
                  <a:pt x="128028" y="321857"/>
                  <a:pt x="134645" y="328474"/>
                </a:cubicBezTo>
                <a:cubicBezTo>
                  <a:pt x="141262" y="335091"/>
                  <a:pt x="151920" y="337351"/>
                  <a:pt x="161278" y="337351"/>
                </a:cubicBezTo>
                <a:cubicBezTo>
                  <a:pt x="191018" y="337351"/>
                  <a:pt x="220462" y="331433"/>
                  <a:pt x="250054" y="328474"/>
                </a:cubicBezTo>
                <a:cubicBezTo>
                  <a:pt x="294442" y="331433"/>
                  <a:pt x="339004" y="332438"/>
                  <a:pt x="383219" y="337351"/>
                </a:cubicBezTo>
                <a:cubicBezTo>
                  <a:pt x="392520" y="338384"/>
                  <a:pt x="400566" y="345068"/>
                  <a:pt x="409852" y="346229"/>
                </a:cubicBezTo>
                <a:cubicBezTo>
                  <a:pt x="448138" y="351015"/>
                  <a:pt x="486870" y="351268"/>
                  <a:pt x="525262" y="355107"/>
                </a:cubicBezTo>
                <a:cubicBezTo>
                  <a:pt x="546083" y="357189"/>
                  <a:pt x="566691" y="361025"/>
                  <a:pt x="587406" y="363984"/>
                </a:cubicBezTo>
                <a:cubicBezTo>
                  <a:pt x="606344" y="359250"/>
                  <a:pt x="639489" y="345046"/>
                  <a:pt x="658427" y="363984"/>
                </a:cubicBezTo>
                <a:cubicBezTo>
                  <a:pt x="724667" y="430223"/>
                  <a:pt x="609255" y="374908"/>
                  <a:pt x="693938" y="417250"/>
                </a:cubicBezTo>
                <a:cubicBezTo>
                  <a:pt x="715794" y="428178"/>
                  <a:pt x="753376" y="431596"/>
                  <a:pt x="773837" y="435006"/>
                </a:cubicBezTo>
                <a:cubicBezTo>
                  <a:pt x="820616" y="575346"/>
                  <a:pt x="772886" y="488875"/>
                  <a:pt x="1066800" y="479394"/>
                </a:cubicBezTo>
                <a:cubicBezTo>
                  <a:pt x="1072718" y="470516"/>
                  <a:pt x="1081748" y="463055"/>
                  <a:pt x="1084555" y="452761"/>
                </a:cubicBezTo>
                <a:cubicBezTo>
                  <a:pt x="1090832" y="429744"/>
                  <a:pt x="1091603" y="405528"/>
                  <a:pt x="1093433" y="381740"/>
                </a:cubicBezTo>
                <a:cubicBezTo>
                  <a:pt x="1097525" y="328549"/>
                  <a:pt x="1099352" y="275208"/>
                  <a:pt x="1102311" y="221942"/>
                </a:cubicBezTo>
                <a:cubicBezTo>
                  <a:pt x="1081278" y="200909"/>
                  <a:pt x="1059084" y="181037"/>
                  <a:pt x="1049045" y="150920"/>
                </a:cubicBezTo>
                <a:cubicBezTo>
                  <a:pt x="1039669" y="122792"/>
                  <a:pt x="1042079" y="122237"/>
                  <a:pt x="1022412" y="97654"/>
                </a:cubicBezTo>
                <a:cubicBezTo>
                  <a:pt x="1017183" y="91118"/>
                  <a:pt x="1012142" y="83642"/>
                  <a:pt x="1004656" y="79899"/>
                </a:cubicBezTo>
                <a:cubicBezTo>
                  <a:pt x="987916" y="71529"/>
                  <a:pt x="951390" y="62144"/>
                  <a:pt x="951390" y="62144"/>
                </a:cubicBezTo>
                <a:cubicBezTo>
                  <a:pt x="759391" y="74143"/>
                  <a:pt x="792060" y="76699"/>
                  <a:pt x="551895" y="62144"/>
                </a:cubicBezTo>
                <a:cubicBezTo>
                  <a:pt x="539716" y="61406"/>
                  <a:pt x="528525" y="54480"/>
                  <a:pt x="516384" y="53266"/>
                </a:cubicBezTo>
                <a:cubicBezTo>
                  <a:pt x="469180" y="48545"/>
                  <a:pt x="421689" y="47347"/>
                  <a:pt x="374342" y="44388"/>
                </a:cubicBezTo>
                <a:cubicBezTo>
                  <a:pt x="365464" y="41429"/>
                  <a:pt x="356844" y="37541"/>
                  <a:pt x="347709" y="35511"/>
                </a:cubicBezTo>
                <a:cubicBezTo>
                  <a:pt x="330137" y="31606"/>
                  <a:pt x="311297" y="32953"/>
                  <a:pt x="294443" y="26633"/>
                </a:cubicBezTo>
                <a:cubicBezTo>
                  <a:pt x="286606" y="23694"/>
                  <a:pt x="283864" y="13184"/>
                  <a:pt x="276687" y="8878"/>
                </a:cubicBezTo>
                <a:cubicBezTo>
                  <a:pt x="268663" y="4063"/>
                  <a:pt x="258932" y="2959"/>
                  <a:pt x="250054" y="0"/>
                </a:cubicBezTo>
                <a:lnTo>
                  <a:pt x="196788" y="17755"/>
                </a:lnTo>
                <a:cubicBezTo>
                  <a:pt x="187910" y="20714"/>
                  <a:pt x="179331" y="24798"/>
                  <a:pt x="170155" y="26633"/>
                </a:cubicBezTo>
                <a:cubicBezTo>
                  <a:pt x="116591" y="37346"/>
                  <a:pt x="140082" y="30740"/>
                  <a:pt x="99134" y="44388"/>
                </a:cubicBezTo>
                <a:cubicBezTo>
                  <a:pt x="82987" y="92827"/>
                  <a:pt x="100977" y="65325"/>
                  <a:pt x="28113" y="79899"/>
                </a:cubicBezTo>
                <a:cubicBezTo>
                  <a:pt x="18937" y="81734"/>
                  <a:pt x="2960" y="75461"/>
                  <a:pt x="1480" y="88777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f-Z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79" y="2438400"/>
            <a:ext cx="3322521" cy="2590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TYMPANOGRAM</a:t>
            </a:r>
            <a:endParaRPr lang="af-ZA" dirty="0"/>
          </a:p>
        </p:txBody>
      </p:sp>
      <p:pic>
        <p:nvPicPr>
          <p:cNvPr id="5" name="Picture 4" descr="q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438400"/>
            <a:ext cx="3295787" cy="2592000"/>
          </a:xfrm>
          <a:prstGeom prst="rect">
            <a:avLst/>
          </a:prstGeom>
        </p:spPr>
      </p:pic>
      <p:pic>
        <p:nvPicPr>
          <p:cNvPr id="6" name="Picture 5" descr="q3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5954" y="2438400"/>
            <a:ext cx="2838046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Crèche / Daycare</a:t>
            </a:r>
          </a:p>
          <a:p>
            <a:r>
              <a:rPr lang="en-US" dirty="0"/>
              <a:t>Parents smoking</a:t>
            </a:r>
          </a:p>
          <a:p>
            <a:r>
              <a:rPr lang="en-US" dirty="0"/>
              <a:t>Family history of </a:t>
            </a:r>
            <a:r>
              <a:rPr lang="en-US" dirty="0" err="1"/>
              <a:t>Atopy</a:t>
            </a:r>
            <a:endParaRPr lang="en-US" dirty="0"/>
          </a:p>
          <a:p>
            <a:r>
              <a:rPr lang="en-US" dirty="0"/>
              <a:t>Lack of breastfeeding</a:t>
            </a:r>
          </a:p>
          <a:p>
            <a:r>
              <a:rPr lang="en-US" dirty="0"/>
              <a:t>Drinking bottle in prone position</a:t>
            </a:r>
          </a:p>
          <a:p>
            <a:endParaRPr lang="en-US" dirty="0"/>
          </a:p>
          <a:p>
            <a:endParaRPr lang="af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</a:t>
            </a:r>
            <a:endParaRPr lang="af-Z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6CDC9FE-80A8-4558-94FD-835A30DC507C}" vid="{9BCF2D8C-5E86-4417-8747-A49314AF6A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297</TotalTime>
  <Words>91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Lucida Sans Unicode</vt:lpstr>
      <vt:lpstr>Verdana</vt:lpstr>
      <vt:lpstr>Wingdings 2</vt:lpstr>
      <vt:lpstr>Wingdings 3</vt:lpstr>
      <vt:lpstr>Theme1</vt:lpstr>
      <vt:lpstr>OTITiS </vt:lpstr>
      <vt:lpstr>EAR ANATOMY</vt:lpstr>
      <vt:lpstr>EAR ANATOMY</vt:lpstr>
      <vt:lpstr>EAR ANATOMY</vt:lpstr>
      <vt:lpstr>MIDDLE EAR</vt:lpstr>
      <vt:lpstr>EUSTACHIAN TUBE</vt:lpstr>
      <vt:lpstr>GLUE EAR</vt:lpstr>
      <vt:lpstr>TYMPANOGRAM</vt:lpstr>
      <vt:lpstr>RISK FACTORS</vt:lpstr>
      <vt:lpstr>GLUE EAR</vt:lpstr>
      <vt:lpstr>MEDICAL MANAGEMENT</vt:lpstr>
      <vt:lpstr>GROMMET</vt:lpstr>
      <vt:lpstr>Eustachiantube Balloonplasty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OTITES </dc:title>
  <dc:creator/>
  <cp:lastModifiedBy>User</cp:lastModifiedBy>
  <cp:revision>38</cp:revision>
  <dcterms:created xsi:type="dcterms:W3CDTF">2006-08-16T00:00:00Z</dcterms:created>
  <dcterms:modified xsi:type="dcterms:W3CDTF">2018-10-31T08:57:19Z</dcterms:modified>
</cp:coreProperties>
</file>