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306" r:id="rId3"/>
    <p:sldId id="260" r:id="rId4"/>
    <p:sldId id="322" r:id="rId5"/>
    <p:sldId id="269" r:id="rId6"/>
    <p:sldId id="274" r:id="rId7"/>
    <p:sldId id="275" r:id="rId8"/>
    <p:sldId id="283" r:id="rId9"/>
    <p:sldId id="286" r:id="rId10"/>
    <p:sldId id="287" r:id="rId11"/>
    <p:sldId id="298" r:id="rId12"/>
    <p:sldId id="321" r:id="rId13"/>
    <p:sldId id="318" r:id="rId14"/>
    <p:sldId id="301" r:id="rId15"/>
    <p:sldId id="317" r:id="rId16"/>
    <p:sldId id="310" r:id="rId17"/>
    <p:sldId id="319" r:id="rId18"/>
    <p:sldId id="324" r:id="rId19"/>
    <p:sldId id="303" r:id="rId20"/>
    <p:sldId id="325" r:id="rId21"/>
    <p:sldId id="314" r:id="rId22"/>
    <p:sldId id="312" r:id="rId23"/>
    <p:sldId id="316" r:id="rId24"/>
    <p:sldId id="302" r:id="rId25"/>
    <p:sldId id="308" r:id="rId26"/>
    <p:sldId id="311" r:id="rId27"/>
    <p:sldId id="292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9A49-955A-40B5-A2F0-3CE8EA50F71C}" type="datetimeFigureOut">
              <a:rPr lang="en-ZA" smtClean="0"/>
              <a:t>2018/05/29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94DBC-BEAA-4020-ADC2-1921116672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472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09BE05-27D4-4D4F-BB11-138B31CB9132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1"/>
            <a:ext cx="5029200" cy="4114800"/>
          </a:xfrm>
        </p:spPr>
        <p:txBody>
          <a:bodyPr/>
          <a:lstStyle/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265568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37E8F-2DC4-4C55-908F-8DB2F7C5D033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58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0EA21-4B1A-4646-919A-F30FCB26CC94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19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9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343709"/>
            <a:ext cx="4572000" cy="4113875"/>
          </a:xfrm>
          <a:ln/>
        </p:spPr>
        <p:txBody>
          <a:bodyPr/>
          <a:lstStyle/>
          <a:p>
            <a:pPr marL="110860" indent="-110860">
              <a:lnSpc>
                <a:spcPct val="90000"/>
              </a:lnSpc>
            </a:pPr>
            <a:endParaRPr lang="en-US" dirty="0"/>
          </a:p>
        </p:txBody>
      </p:sp>
      <p:sp>
        <p:nvSpPr>
          <p:cNvPr id="1193988" name="Text Box 4"/>
          <p:cNvSpPr txBox="1">
            <a:spLocks noChangeArrowheads="1"/>
          </p:cNvSpPr>
          <p:nvPr/>
        </p:nvSpPr>
        <p:spPr bwMode="auto">
          <a:xfrm>
            <a:off x="1295093" y="8394341"/>
            <a:ext cx="4141839" cy="22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defTabSz="905353"/>
            <a:r>
              <a:rPr lang="en-GB" sz="1200" dirty="0"/>
              <a:t>Fokkens et al. EP</a:t>
            </a:r>
            <a:r>
              <a:rPr lang="en-GB" sz="1200" baseline="30000" dirty="0"/>
              <a:t>3</a:t>
            </a:r>
            <a:r>
              <a:rPr lang="en-GB" sz="1200" dirty="0"/>
              <a:t>OS Guidelines. </a:t>
            </a:r>
            <a:r>
              <a:rPr lang="en-GB" sz="1200" i="1" dirty="0"/>
              <a:t>Rhinol Suppl.</a:t>
            </a:r>
            <a:r>
              <a:rPr lang="en-GB" sz="1200" dirty="0"/>
              <a:t> 2005;18:1.</a:t>
            </a:r>
          </a:p>
        </p:txBody>
      </p:sp>
    </p:spTree>
    <p:extLst>
      <p:ext uri="{BB962C8B-B14F-4D97-AF65-F5344CB8AC3E}">
        <p14:creationId xmlns:p14="http://schemas.microsoft.com/office/powerpoint/2010/main" val="271742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8DB4D-8B86-4E26-B50B-33E4DCDEB20F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103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03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343709"/>
            <a:ext cx="4572000" cy="411541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3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ZA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62688040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0319001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83179948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2F528CA-8599-41D6-883F-F165137987C5}" type="datetime1">
              <a:rPr lang="en-ZA" smtClean="0"/>
              <a:t>2018/05/29</a:t>
            </a:fld>
            <a:endParaRPr lang="en-Z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Z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2536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6EB8-5A07-4BE4-BB47-866E0C82E73C}" type="datetime1">
              <a:rPr lang="en-ZA" smtClean="0"/>
              <a:t>2018/05/29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5734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C669-D834-4B35-8785-59CA0875FE43}" type="datetime1">
              <a:rPr lang="en-ZA" smtClean="0"/>
              <a:t>2018/05/29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3983138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BC14-4389-46C7-BFEE-B48067027BDD}" type="datetime1">
              <a:rPr lang="en-ZA" smtClean="0"/>
              <a:t>2018/05/29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9891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3BFE-1B98-45CA-BFED-04FD73DB9AFD}" type="datetime1">
              <a:rPr lang="en-ZA" smtClean="0"/>
              <a:t>2018/05/29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63722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38EB-70AA-4280-ABF9-512AEBA78F86}" type="datetime1">
              <a:rPr lang="en-ZA" smtClean="0"/>
              <a:t>2018/05/29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9102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03D0-6723-4C56-8CED-3DEF03CD326D}" type="datetime1">
              <a:rPr lang="en-ZA" smtClean="0"/>
              <a:t>2018/05/29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94271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4DF05692-07E5-48F5-B82B-CBEB5A1FD6DD}" type="datetime1">
              <a:rPr lang="en-ZA" smtClean="0"/>
              <a:t>2018/05/29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2054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25448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8AAEA8-9268-490C-A846-77B20EF2074A}" type="datetime1">
              <a:rPr lang="en-ZA" smtClean="0"/>
              <a:t>2018/05/29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3087033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2222-C9E0-4307-813B-7465DC012DD3}" type="datetime1">
              <a:rPr lang="en-ZA" smtClean="0"/>
              <a:t>2018/05/29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9365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A0EA0-7BF8-44E7-A9C7-A89168A82396}" type="datetime1">
              <a:rPr lang="en-ZA" smtClean="0"/>
              <a:t>2018/05/29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128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3602418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0541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2192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34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95552491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95974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364801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D39FA22-2DE4-4207-9CDC-FEC775DBF11A}" type="datetimeFigureOut">
              <a:rPr lang="en-ZA" smtClean="0"/>
              <a:pPr/>
              <a:t>2018/05/29</a:t>
            </a:fld>
            <a:endParaRPr lang="en-ZA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ZA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45363F5-B721-42B7-9C74-FF1EA0156CF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159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941DB7B-72B9-48BC-B46E-01FA7E569E6C}" type="datetime1">
              <a:rPr lang="en-ZA" smtClean="0"/>
              <a:t>2018/05/29</a:t>
            </a:fld>
            <a:endParaRPr lang="en-Z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Z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F4916ED-0C21-4938-A1A4-990A06B0B3A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5684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phi/implementation/Precious_Matsoso_MoH_South_Africa.pdf?ua=1" TargetMode="External"/><Relationship Id="rId2" Type="http://schemas.openxmlformats.org/officeDocument/2006/relationships/hyperlink" Target="https://resistancemap.cddep.org/AntibioticUse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89250B-DEE1-492D-BBC6-CB49B8FC3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217" y="358081"/>
            <a:ext cx="10363200" cy="1829761"/>
          </a:xfrm>
        </p:spPr>
        <p:txBody>
          <a:bodyPr/>
          <a:lstStyle/>
          <a:p>
            <a:pPr algn="l"/>
            <a:r>
              <a:rPr lang="en-ZA" dirty="0">
                <a:effectLst/>
              </a:rPr>
              <a:t>Mucociliary transport in chronic rhinosinusitis</a:t>
            </a:r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09D13-0B09-469A-90CA-15A1611EE94B}"/>
              </a:ext>
            </a:extLst>
          </p:cNvPr>
          <p:cNvPicPr/>
          <p:nvPr/>
        </p:nvPicPr>
        <p:blipFill>
          <a:blip r:embed="rId2" cstate="print"/>
          <a:srcRect l="40303" r="38210" b="90541"/>
          <a:stretch>
            <a:fillRect/>
          </a:stretch>
        </p:blipFill>
        <p:spPr bwMode="auto">
          <a:xfrm>
            <a:off x="8049939" y="4075181"/>
            <a:ext cx="263969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7CBDD7-5252-4E10-8EFD-4C1DD69848DB}"/>
              </a:ext>
            </a:extLst>
          </p:cNvPr>
          <p:cNvSpPr/>
          <p:nvPr/>
        </p:nvSpPr>
        <p:spPr>
          <a:xfrm>
            <a:off x="4722423" y="574292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ENT private Practice </a:t>
            </a:r>
          </a:p>
          <a:p>
            <a:pPr algn="r"/>
            <a:r>
              <a:rPr lang="en-US" sz="2800" dirty="0">
                <a:solidFill>
                  <a:schemeClr val="tx1"/>
                </a:solidFill>
              </a:rPr>
              <a:t>Durbanville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C8342-4242-42F8-B727-B8CF7DEE7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17" y="2187842"/>
            <a:ext cx="4322439" cy="28775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208F12-9F0A-421C-8553-1664B4B7CF6C}"/>
              </a:ext>
            </a:extLst>
          </p:cNvPr>
          <p:cNvSpPr/>
          <p:nvPr/>
        </p:nvSpPr>
        <p:spPr>
          <a:xfrm>
            <a:off x="201769" y="541432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A" dirty="0"/>
              <a:t>“Quit complaining. For one thing, chicken soup is good for a cold. </a:t>
            </a:r>
          </a:p>
          <a:p>
            <a:r>
              <a:rPr lang="en-ZA" dirty="0"/>
              <a:t>For another, it’s nobody we know”</a:t>
            </a:r>
          </a:p>
        </p:txBody>
      </p:sp>
    </p:spTree>
    <p:extLst>
      <p:ext uri="{BB962C8B-B14F-4D97-AF65-F5344CB8AC3E}">
        <p14:creationId xmlns:p14="http://schemas.microsoft.com/office/powerpoint/2010/main" val="1788223827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he Evolution of Bacteria on a “Mega-Plate” Petri Dish (Kishony Lab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567334"/>
            <a:ext cx="8045450" cy="4525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10</a:t>
            </a:fld>
            <a:endParaRPr lang="en-Z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200" dirty="0"/>
              <a:t>The Evolution of Bacteria on a “Mega-Plate” Petri Dish (</a:t>
            </a:r>
            <a:r>
              <a:rPr lang="en-ZA" sz="3200" dirty="0" err="1"/>
              <a:t>Kishony</a:t>
            </a:r>
            <a:r>
              <a:rPr lang="en-ZA" sz="3200" dirty="0"/>
              <a:t> Lab)</a:t>
            </a:r>
          </a:p>
        </p:txBody>
      </p:sp>
    </p:spTree>
    <p:extLst>
      <p:ext uri="{BB962C8B-B14F-4D97-AF65-F5344CB8AC3E}">
        <p14:creationId xmlns:p14="http://schemas.microsoft.com/office/powerpoint/2010/main" val="128244541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AFBEA2-802C-4399-BB21-4E4885C0C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The rise of resistant microorganisms</a:t>
            </a:r>
          </a:p>
          <a:p>
            <a:pPr lvl="1"/>
            <a:r>
              <a:rPr lang="en-ZA" dirty="0"/>
              <a:t>there is a critical need to better understand how to stimulate and/or enhance innate immune responses as a therapeutic modality to treat respiratory infections.</a:t>
            </a:r>
          </a:p>
          <a:p>
            <a:endParaRPr lang="en-ZA" dirty="0"/>
          </a:p>
          <a:p>
            <a:r>
              <a:rPr lang="en-ZA" dirty="0"/>
              <a:t>Mucociliary clearance (MCC) is the primary physical defence of the respiratory tract against inhaled pathogens.</a:t>
            </a:r>
          </a:p>
          <a:p>
            <a:endParaRPr lang="en-ZA" dirty="0"/>
          </a:p>
          <a:p>
            <a:r>
              <a:rPr lang="en-ZA" dirty="0"/>
              <a:t>When MCC fails, respiratory infections becomes frequent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7AFB58-A666-4BC1-9358-375CBCB3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problem</a:t>
            </a:r>
          </a:p>
        </p:txBody>
      </p:sp>
    </p:spTree>
    <p:extLst>
      <p:ext uri="{BB962C8B-B14F-4D97-AF65-F5344CB8AC3E}">
        <p14:creationId xmlns:p14="http://schemas.microsoft.com/office/powerpoint/2010/main" val="366680938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C3546E-5348-4898-83F1-ABF2559A8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/>
              <a:t>Understanding the physiology and anatomy should guide our management.</a:t>
            </a:r>
          </a:p>
          <a:p>
            <a:pPr lvl="1"/>
            <a:r>
              <a:rPr lang="en-ZA" dirty="0"/>
              <a:t>helps in our conservative management</a:t>
            </a:r>
          </a:p>
          <a:p>
            <a:pPr lvl="1"/>
            <a:r>
              <a:rPr lang="en-ZA" dirty="0"/>
              <a:t>post surgical management.</a:t>
            </a:r>
          </a:p>
          <a:p>
            <a:endParaRPr lang="en-ZA" dirty="0"/>
          </a:p>
          <a:p>
            <a:r>
              <a:rPr lang="en-ZA" dirty="0"/>
              <a:t>Restoration of the respiratory function is the aim of both conservative and surgical therapies</a:t>
            </a:r>
          </a:p>
          <a:p>
            <a:pPr marL="109728" indent="0">
              <a:buNone/>
            </a:pPr>
            <a:endParaRPr lang="en-ZA" dirty="0"/>
          </a:p>
          <a:p>
            <a:pPr lvl="1"/>
            <a:endParaRPr lang="en-ZA" dirty="0"/>
          </a:p>
          <a:p>
            <a:pPr marL="109728" indent="0">
              <a:buNone/>
            </a:pPr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52DFD4-B928-4384-87E8-0D9BB00B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779619570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Humidifying and warming inspired air</a:t>
            </a:r>
          </a:p>
          <a:p>
            <a:r>
              <a:rPr lang="en-ZA" dirty="0"/>
              <a:t>Increasing surface area for olfaction</a:t>
            </a:r>
          </a:p>
          <a:p>
            <a:r>
              <a:rPr lang="en-ZA" dirty="0"/>
              <a:t>Lightening the skull</a:t>
            </a:r>
          </a:p>
          <a:p>
            <a:r>
              <a:rPr lang="en-ZA" dirty="0"/>
              <a:t>Resonance</a:t>
            </a:r>
          </a:p>
          <a:p>
            <a:r>
              <a:rPr lang="en-ZA" dirty="0"/>
              <a:t>Absorbing shock</a:t>
            </a:r>
            <a:endParaRPr lang="en-US" dirty="0"/>
          </a:p>
          <a:p>
            <a:r>
              <a:rPr lang="en-US" dirty="0"/>
              <a:t>Any cavity, needs to</a:t>
            </a:r>
          </a:p>
          <a:p>
            <a:pPr lvl="1"/>
            <a:r>
              <a:rPr lang="en-US" dirty="0"/>
              <a:t>ventilate</a:t>
            </a:r>
          </a:p>
          <a:p>
            <a:pPr lvl="1"/>
            <a:r>
              <a:rPr lang="en-US" dirty="0"/>
              <a:t>drain</a:t>
            </a:r>
          </a:p>
          <a:p>
            <a:pPr lvl="2"/>
            <a:r>
              <a:rPr lang="en-US" dirty="0"/>
              <a:t>Cilia motility very important</a:t>
            </a:r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sinuses</a:t>
            </a:r>
            <a:endParaRPr lang="en-ZA" dirty="0"/>
          </a:p>
        </p:txBody>
      </p:sp>
      <p:pic>
        <p:nvPicPr>
          <p:cNvPr id="6" name="Picture 5" descr="Snot_Bubb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6981" y="4267200"/>
            <a:ext cx="374101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36578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426C87-4191-49DC-8572-918476CD5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biphasic layer composed	</a:t>
            </a:r>
          </a:p>
          <a:p>
            <a:pPr lvl="1"/>
            <a:r>
              <a:rPr lang="en-ZA" dirty="0"/>
              <a:t>an aqueous 'sol' layer </a:t>
            </a:r>
          </a:p>
          <a:p>
            <a:pPr lvl="1"/>
            <a:r>
              <a:rPr lang="en-ZA" dirty="0"/>
              <a:t>a superficial 'gel' layer. In the sol layer</a:t>
            </a:r>
          </a:p>
          <a:p>
            <a:endParaRPr lang="en-ZA" dirty="0"/>
          </a:p>
          <a:p>
            <a:r>
              <a:rPr lang="en-ZA" dirty="0"/>
              <a:t>lubricant sol layer enables the gel mucus present at the tips of the cilia to be transported by the ciliary beating of the ciliated cells</a:t>
            </a:r>
          </a:p>
          <a:p>
            <a:r>
              <a:rPr lang="en-ZA" dirty="0"/>
              <a:t>difficulties with sampling, little is known about the physical and biochemical properties of the sol layer.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25BCEF-FA00-440C-B290-F9F4B7E7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14</a:t>
            </a:fld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4016BB-D1D1-4E7E-8934-2114463E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Function of MCC</a:t>
            </a:r>
          </a:p>
        </p:txBody>
      </p:sp>
    </p:spTree>
    <p:extLst>
      <p:ext uri="{BB962C8B-B14F-4D97-AF65-F5344CB8AC3E}">
        <p14:creationId xmlns:p14="http://schemas.microsoft.com/office/powerpoint/2010/main" val="433228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/>
              <a:t>Pseudo stratified columnar epithelium</a:t>
            </a:r>
          </a:p>
          <a:p>
            <a:pPr lvl="1"/>
            <a:r>
              <a:rPr lang="en-ZA" dirty="0"/>
              <a:t>ciliated cells (75%)</a:t>
            </a:r>
          </a:p>
          <a:p>
            <a:pPr lvl="2"/>
            <a:r>
              <a:rPr lang="en-ZA" dirty="0" err="1"/>
              <a:t>Containes</a:t>
            </a:r>
            <a:r>
              <a:rPr lang="en-ZA" dirty="0"/>
              <a:t> microtubules and dynein arms</a:t>
            </a:r>
          </a:p>
          <a:p>
            <a:pPr lvl="2"/>
            <a:r>
              <a:rPr lang="en-ZA" dirty="0"/>
              <a:t>Provides </a:t>
            </a:r>
            <a:r>
              <a:rPr lang="en-ZA" dirty="0" err="1"/>
              <a:t>ATPdriven</a:t>
            </a:r>
            <a:r>
              <a:rPr lang="en-ZA" dirty="0"/>
              <a:t> motility</a:t>
            </a:r>
          </a:p>
          <a:p>
            <a:pPr lvl="1"/>
            <a:r>
              <a:rPr lang="en-ZA" dirty="0"/>
              <a:t>goblet cells (20%), </a:t>
            </a:r>
          </a:p>
          <a:p>
            <a:pPr lvl="1"/>
            <a:r>
              <a:rPr lang="en-ZA" dirty="0"/>
              <a:t>basal cells (5%) </a:t>
            </a:r>
          </a:p>
          <a:p>
            <a:r>
              <a:rPr lang="en-ZA" dirty="0"/>
              <a:t>Combination of mobile cilia and mucus make up MCC</a:t>
            </a:r>
          </a:p>
          <a:p>
            <a:r>
              <a:rPr lang="en-ZA" dirty="0"/>
              <a:t>Clears away inhaled particles and pathogens</a:t>
            </a:r>
          </a:p>
          <a:p>
            <a:pPr lvl="2"/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Introduction</a:t>
            </a:r>
          </a:p>
        </p:txBody>
      </p:sp>
      <p:pic>
        <p:nvPicPr>
          <p:cNvPr id="4" name="Picture 3" descr="PRinc_rm_SEM_image_of_nasal_cilia.jpg">
            <a:extLst>
              <a:ext uri="{FF2B5EF4-FFF2-40B4-BE49-F238E27FC236}">
                <a16:creationId xmlns:a16="http://schemas.microsoft.com/office/drawing/2014/main" id="{7373341B-C88D-47A2-AE45-47B3BD7B32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788" y="838200"/>
            <a:ext cx="3581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23410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C13A0-0F42-45B5-BE6C-F76C95F5E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ZA" dirty="0"/>
              <a:t>Columnar cells</a:t>
            </a:r>
          </a:p>
          <a:p>
            <a:pPr lvl="1"/>
            <a:r>
              <a:rPr lang="en-ZA" dirty="0"/>
              <a:t>up to 70% of the epithelium </a:t>
            </a:r>
          </a:p>
          <a:p>
            <a:pPr lvl="2"/>
            <a:r>
              <a:rPr lang="en-ZA" dirty="0"/>
              <a:t>300–400 microvilli on their surface</a:t>
            </a:r>
          </a:p>
          <a:p>
            <a:pPr lvl="2"/>
            <a:r>
              <a:rPr lang="en-ZA" dirty="0"/>
              <a:t>increases surface area to retain moisture and to prevent drying</a:t>
            </a:r>
          </a:p>
          <a:p>
            <a:r>
              <a:rPr lang="en-ZA" dirty="0"/>
              <a:t>Ciliated cell</a:t>
            </a:r>
          </a:p>
          <a:p>
            <a:pPr lvl="1"/>
            <a:r>
              <a:rPr lang="en-ZA" dirty="0"/>
              <a:t>20-50%</a:t>
            </a:r>
          </a:p>
          <a:p>
            <a:pPr lvl="2"/>
            <a:r>
              <a:rPr lang="en-ZA" dirty="0"/>
              <a:t>200–300 cilia on their surface</a:t>
            </a:r>
          </a:p>
          <a:p>
            <a:pPr lvl="2"/>
            <a:r>
              <a:rPr lang="en-ZA" dirty="0"/>
              <a:t>substrate of the mucociliary clearance</a:t>
            </a:r>
          </a:p>
          <a:p>
            <a:pPr lvl="2"/>
            <a:r>
              <a:rPr lang="en-ZA" dirty="0"/>
              <a:t>5 to 10 µm long and 250 nm thick </a:t>
            </a:r>
          </a:p>
          <a:p>
            <a:r>
              <a:rPr lang="en-ZA" dirty="0"/>
              <a:t>Goblet cells </a:t>
            </a:r>
          </a:p>
          <a:p>
            <a:pPr lvl="1"/>
            <a:r>
              <a:rPr lang="en-ZA" dirty="0"/>
              <a:t>represent 5–15% of cells</a:t>
            </a:r>
          </a:p>
          <a:p>
            <a:pPr lvl="1"/>
            <a:r>
              <a:rPr lang="en-ZA" dirty="0"/>
              <a:t>20-50%</a:t>
            </a:r>
          </a:p>
          <a:p>
            <a:pPr lvl="2"/>
            <a:r>
              <a:rPr lang="en-ZA" dirty="0"/>
              <a:t>200–300 cilia on their surface</a:t>
            </a:r>
          </a:p>
          <a:p>
            <a:pPr lvl="2"/>
            <a:r>
              <a:rPr lang="en-ZA" dirty="0"/>
              <a:t>substrate of the mucociliary clearance</a:t>
            </a:r>
          </a:p>
          <a:p>
            <a:pPr lvl="2"/>
            <a:r>
              <a:rPr lang="en-ZA" dirty="0"/>
              <a:t>5 to 10 µm long and 250 nm thick </a:t>
            </a:r>
            <a:endParaRPr lang="en-ZA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6377BD-389C-4716-93B3-5645404A6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Physiology</a:t>
            </a:r>
          </a:p>
        </p:txBody>
      </p:sp>
    </p:spTree>
    <p:extLst>
      <p:ext uri="{BB962C8B-B14F-4D97-AF65-F5344CB8AC3E}">
        <p14:creationId xmlns:p14="http://schemas.microsoft.com/office/powerpoint/2010/main" val="3648887692"/>
      </p:ext>
    </p:extLst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04AA9F-05AB-45B0-8F0B-17D6FD1C9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/>
              <a:t>Nasal irritants Infections</a:t>
            </a:r>
          </a:p>
          <a:p>
            <a:r>
              <a:rPr lang="en-ZA" dirty="0"/>
              <a:t>Excessive summer and excessive cold</a:t>
            </a:r>
          </a:p>
          <a:p>
            <a:r>
              <a:rPr lang="en-ZA" dirty="0"/>
              <a:t>Hypoxia Drugs (anaesthetics, sedatives, topical nasal decongestants, beta blockers)</a:t>
            </a:r>
          </a:p>
          <a:p>
            <a:r>
              <a:rPr lang="en-ZA" dirty="0"/>
              <a:t>Dry atmosphere</a:t>
            </a:r>
          </a:p>
          <a:p>
            <a:r>
              <a:rPr lang="en-ZA" dirty="0"/>
              <a:t>Smoking</a:t>
            </a:r>
          </a:p>
          <a:p>
            <a:r>
              <a:rPr lang="en-ZA" dirty="0"/>
              <a:t>Air pollutants</a:t>
            </a:r>
          </a:p>
          <a:p>
            <a:endParaRPr lang="en-ZA" dirty="0"/>
          </a:p>
          <a:p>
            <a:endParaRPr lang="en-ZA" dirty="0"/>
          </a:p>
          <a:p>
            <a:pPr lvl="1"/>
            <a:r>
              <a:rPr lang="en-ZA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DFF0F9-BF55-49D9-BC9B-3DC76ED7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Factors compromising mucociliary functions</a:t>
            </a:r>
            <a:br>
              <a:rPr lang="en-ZA" dirty="0"/>
            </a:b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42875243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Inflammatory mediators paralyze cilia</a:t>
            </a:r>
          </a:p>
          <a:p>
            <a:pPr lvl="1"/>
            <a:r>
              <a:rPr lang="en-US" sz="1800" dirty="0"/>
              <a:t>Dr James Palmer Rhinology Research Center at the University of Pennsylvania</a:t>
            </a:r>
          </a:p>
          <a:p>
            <a:endParaRPr lang="en-US" dirty="0"/>
          </a:p>
          <a:p>
            <a:r>
              <a:rPr lang="en-US" sz="2800" dirty="0"/>
              <a:t>The amount and nature altered</a:t>
            </a:r>
          </a:p>
          <a:p>
            <a:pPr lvl="1"/>
            <a:r>
              <a:rPr lang="en-US" dirty="0"/>
              <a:t>Becomes more viscous</a:t>
            </a:r>
          </a:p>
          <a:p>
            <a:pPr lvl="1"/>
            <a:r>
              <a:rPr lang="en-US" dirty="0"/>
              <a:t>Gel layer becomes thicker</a:t>
            </a:r>
          </a:p>
          <a:p>
            <a:pPr lvl="1"/>
            <a:r>
              <a:rPr lang="en-US" dirty="0"/>
              <a:t>Sol phase becomes extremely thin</a:t>
            </a:r>
          </a:p>
          <a:p>
            <a:pPr lvl="1"/>
            <a:r>
              <a:rPr lang="en-US" dirty="0"/>
              <a:t>Cilia immobilized by encroaching gel layer</a:t>
            </a:r>
            <a:endParaRPr lang="en-ZA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Effect of disease on mucous transport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77119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3B8627-6C6E-47F3-B068-546CD5381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Nasal secretions also contain an enzyme lysozyme which kills bacteria and viruses.</a:t>
            </a:r>
          </a:p>
          <a:p>
            <a:endParaRPr lang="en-ZA" dirty="0"/>
          </a:p>
          <a:p>
            <a:r>
              <a:rPr lang="en-ZA" dirty="0" err="1"/>
              <a:t>ImmunoglobulIns</a:t>
            </a:r>
            <a:r>
              <a:rPr lang="en-ZA" dirty="0"/>
              <a:t> IgA and </a:t>
            </a:r>
            <a:r>
              <a:rPr lang="en-ZA" dirty="0" err="1"/>
              <a:t>IgE</a:t>
            </a:r>
            <a:r>
              <a:rPr lang="en-ZA" dirty="0"/>
              <a:t>, and interferon</a:t>
            </a:r>
          </a:p>
          <a:p>
            <a:pPr lvl="1"/>
            <a:r>
              <a:rPr lang="en-ZA" dirty="0"/>
              <a:t>present in nasal secretions</a:t>
            </a:r>
          </a:p>
          <a:p>
            <a:pPr lvl="1"/>
            <a:r>
              <a:rPr lang="en-ZA" dirty="0"/>
              <a:t>provide immunity against upper respiratory tract infections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3D1357-A46E-4192-B7E2-75B8AD0C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Enzymes and immunoglobulins </a:t>
            </a:r>
          </a:p>
        </p:txBody>
      </p:sp>
    </p:spTree>
    <p:extLst>
      <p:ext uri="{BB962C8B-B14F-4D97-AF65-F5344CB8AC3E}">
        <p14:creationId xmlns:p14="http://schemas.microsoft.com/office/powerpoint/2010/main" val="3488280268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noFill/>
          <a:ln w="38100">
            <a:noFill/>
          </a:ln>
        </p:spPr>
        <p:txBody>
          <a:bodyPr vert="horz" lIns="92075" tIns="46038" rIns="92075" bIns="46038">
            <a:norm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definition</a:t>
            </a:r>
          </a:p>
          <a:p>
            <a:pPr>
              <a:buFontTx/>
              <a:buNone/>
            </a:pPr>
            <a:r>
              <a:rPr lang="en-US" i="1" dirty="0">
                <a:solidFill>
                  <a:srgbClr val="009900"/>
                </a:solidFill>
              </a:rPr>
              <a:t>	</a:t>
            </a:r>
            <a:r>
              <a:rPr lang="en-US" i="1" dirty="0"/>
              <a:t>“Sinusitis is not an entity in itself, but must be considered as an </a:t>
            </a:r>
            <a:r>
              <a:rPr lang="en-US" i="1" dirty="0">
                <a:solidFill>
                  <a:srgbClr val="FF0000"/>
                </a:solidFill>
              </a:rPr>
              <a:t>inflammatory disease </a:t>
            </a:r>
            <a:r>
              <a:rPr lang="en-US" i="1" dirty="0"/>
              <a:t>involving the ostiomeatal complex, the nasal cavity, the nasopharynx and the upper and lower respiratory tracts”.</a:t>
            </a:r>
          </a:p>
          <a:p>
            <a:pPr>
              <a:buFontTx/>
              <a:buNone/>
            </a:pPr>
            <a:r>
              <a:rPr lang="en-US" i="1" dirty="0">
                <a:solidFill>
                  <a:srgbClr val="00FFFF"/>
                </a:solidFill>
              </a:rPr>
              <a:t>	</a:t>
            </a:r>
          </a:p>
          <a:p>
            <a:pPr>
              <a:buFontTx/>
              <a:buNone/>
            </a:pPr>
            <a:r>
              <a:rPr lang="en-US" i="1" dirty="0">
                <a:solidFill>
                  <a:srgbClr val="0070C0"/>
                </a:solidFill>
              </a:rPr>
              <a:t>						Josephson, 1994</a:t>
            </a:r>
          </a:p>
          <a:p>
            <a:pPr>
              <a:buFontTx/>
              <a:buNone/>
            </a:pPr>
            <a:endParaRPr lang="en-US" i="1" dirty="0">
              <a:solidFill>
                <a:srgbClr val="009900"/>
              </a:solidFill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  <a:ln w="38100">
            <a:noFill/>
          </a:ln>
        </p:spPr>
        <p:txBody>
          <a:bodyPr vert="horz" lIns="92075" tIns="46038" rIns="92075" bIns="46038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z="4000" dirty="0"/>
              <a:t>RHINOSINUSITIS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E69FF-28B2-4ECC-A347-3217630ED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0" y="3696237"/>
            <a:ext cx="4142076" cy="30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94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500" dirty="0"/>
              <a:t>It creates and moves a mucus blanket is cleared toward the nasopharynx every 10-15 minutes. </a:t>
            </a:r>
          </a:p>
          <a:p>
            <a:endParaRPr lang="en-ZA" sz="2500" dirty="0"/>
          </a:p>
          <a:p>
            <a:r>
              <a:rPr lang="en-ZA" sz="2500" dirty="0"/>
              <a:t>We clear 20-40cc of mucus daily. </a:t>
            </a:r>
          </a:p>
          <a:p>
            <a:endParaRPr lang="en-ZA" sz="2500" dirty="0"/>
          </a:p>
          <a:p>
            <a:r>
              <a:rPr lang="en-ZA" sz="2500" dirty="0"/>
              <a:t> MCC in the paranasal sinuses has an ORGANIZED, directed, NON-gravity dependent direction of flow.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Mucociliary clearance</a:t>
            </a:r>
          </a:p>
        </p:txBody>
      </p:sp>
    </p:spTree>
    <p:extLst>
      <p:ext uri="{BB962C8B-B14F-4D97-AF65-F5344CB8AC3E}">
        <p14:creationId xmlns:p14="http://schemas.microsoft.com/office/powerpoint/2010/main" val="2801335892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sz="2500" dirty="0"/>
              <a:t>Outer gel layer produces 1-2 L/day. </a:t>
            </a:r>
          </a:p>
          <a:p>
            <a:pPr lvl="1"/>
            <a:r>
              <a:rPr lang="en-ZA" sz="2100" dirty="0"/>
              <a:t>It contains</a:t>
            </a:r>
          </a:p>
          <a:p>
            <a:pPr lvl="2"/>
            <a:r>
              <a:rPr lang="en-ZA" sz="1900" dirty="0"/>
              <a:t>goblet cells</a:t>
            </a:r>
          </a:p>
          <a:p>
            <a:pPr lvl="2"/>
            <a:r>
              <a:rPr lang="en-ZA" sz="1900" dirty="0"/>
              <a:t>submucosal glands</a:t>
            </a:r>
          </a:p>
          <a:p>
            <a:pPr lvl="2"/>
            <a:r>
              <a:rPr lang="en-ZA" sz="1900" dirty="0"/>
              <a:t>mucin (glycoprotein) </a:t>
            </a:r>
          </a:p>
          <a:p>
            <a:pPr lvl="2"/>
            <a:r>
              <a:rPr lang="en-ZA" sz="1900" dirty="0"/>
              <a:t>IgA</a:t>
            </a:r>
          </a:p>
          <a:p>
            <a:pPr lvl="2"/>
            <a:r>
              <a:rPr lang="en-ZA" sz="1900" dirty="0"/>
              <a:t>albumin </a:t>
            </a:r>
          </a:p>
          <a:p>
            <a:pPr lvl="2"/>
            <a:r>
              <a:rPr lang="en-ZA" sz="1900" dirty="0" err="1"/>
              <a:t>Lactoferrin</a:t>
            </a:r>
            <a:endParaRPr lang="en-ZA" sz="1900" dirty="0"/>
          </a:p>
          <a:p>
            <a:pPr lvl="2"/>
            <a:r>
              <a:rPr lang="en-ZA" sz="1900" dirty="0"/>
              <a:t>lysozyme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21</a:t>
            </a:fld>
            <a:endParaRPr lang="en-Z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Gel layer</a:t>
            </a:r>
          </a:p>
        </p:txBody>
      </p:sp>
    </p:spTree>
    <p:extLst>
      <p:ext uri="{BB962C8B-B14F-4D97-AF65-F5344CB8AC3E}">
        <p14:creationId xmlns:p14="http://schemas.microsoft.com/office/powerpoint/2010/main" val="3896778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9AB9D-7894-4CA4-9834-FEF91CEE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22</a:t>
            </a:fld>
            <a:endParaRPr lang="en-Z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F48A5D-6EC2-4524-A7B5-4E875162A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Gel – Sol Layer</a:t>
            </a:r>
          </a:p>
        </p:txBody>
      </p:sp>
      <p:pic>
        <p:nvPicPr>
          <p:cNvPr id="4" name="Picture 3" descr="Image result for sol and gel layer of sinuses">
            <a:extLst>
              <a:ext uri="{FF2B5EF4-FFF2-40B4-BE49-F238E27FC236}">
                <a16:creationId xmlns:a16="http://schemas.microsoft.com/office/drawing/2014/main" id="{D28D8249-14A8-46C8-956A-4D4FA6A224F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7"/>
          <a:stretch/>
        </p:blipFill>
        <p:spPr bwMode="auto">
          <a:xfrm>
            <a:off x="2715407" y="2133131"/>
            <a:ext cx="5730875" cy="3209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9793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533400"/>
            <a:ext cx="6858000" cy="1066800"/>
          </a:xfrm>
        </p:spPr>
        <p:txBody>
          <a:bodyPr>
            <a:normAutofit fontScale="90000"/>
          </a:bodyPr>
          <a:lstStyle/>
          <a:p>
            <a:r>
              <a:rPr lang="en-ZA" sz="2800" dirty="0"/>
              <a:t>Sol and gel layer:</a:t>
            </a:r>
            <a:br>
              <a:rPr lang="en-ZA" sz="2800" dirty="0"/>
            </a:br>
            <a:r>
              <a:rPr lang="en-ZA" sz="2800" dirty="0"/>
              <a:t>Viscosity of this layer is partly determined by ion channels. Ensure ion and water  transport is balanced</a:t>
            </a:r>
            <a:br>
              <a:rPr lang="en-ZA" sz="2800" dirty="0"/>
            </a:br>
            <a:endParaRPr lang="en-GB" sz="2800" dirty="0"/>
          </a:p>
        </p:txBody>
      </p:sp>
      <p:graphicFrame>
        <p:nvGraphicFramePr>
          <p:cNvPr id="3075" name="Object 5"/>
          <p:cNvGraphicFramePr>
            <a:graphicFrameLocks noChangeAspect="1"/>
          </p:cNvGraphicFramePr>
          <p:nvPr>
            <p:extLst/>
          </p:nvPr>
        </p:nvGraphicFramePr>
        <p:xfrm>
          <a:off x="4114800" y="2209801"/>
          <a:ext cx="4229100" cy="366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Bilddokument" r:id="rId3" imgW="9171160" imgH="5341545" progId="">
                  <p:embed/>
                </p:oleObj>
              </mc:Choice>
              <mc:Fallback>
                <p:oleObj name="Bilddokument" r:id="rId3" imgW="9171160" imgH="5341545" progId="">
                  <p:embed/>
                  <p:pic>
                    <p:nvPicPr>
                      <p:cNvPr id="30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209801"/>
                        <a:ext cx="4229100" cy="3668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Line 13"/>
          <p:cNvSpPr>
            <a:spLocks noChangeShapeType="1"/>
          </p:cNvSpPr>
          <p:nvPr/>
        </p:nvSpPr>
        <p:spPr bwMode="auto">
          <a:xfrm>
            <a:off x="6267450" y="3810000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081" name="Line 14"/>
          <p:cNvSpPr>
            <a:spLocks noChangeShapeType="1"/>
          </p:cNvSpPr>
          <p:nvPr/>
        </p:nvSpPr>
        <p:spPr bwMode="auto">
          <a:xfrm>
            <a:off x="6381750" y="38100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082" name="Line 15"/>
          <p:cNvSpPr>
            <a:spLocks noChangeShapeType="1"/>
          </p:cNvSpPr>
          <p:nvPr/>
        </p:nvSpPr>
        <p:spPr bwMode="auto">
          <a:xfrm flipH="1">
            <a:off x="6267450" y="5715000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083" name="Line 16"/>
          <p:cNvSpPr>
            <a:spLocks noChangeShapeType="1"/>
          </p:cNvSpPr>
          <p:nvPr/>
        </p:nvSpPr>
        <p:spPr bwMode="auto">
          <a:xfrm>
            <a:off x="6381750" y="5410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084" name="Line 17"/>
          <p:cNvSpPr>
            <a:spLocks noChangeShapeType="1"/>
          </p:cNvSpPr>
          <p:nvPr/>
        </p:nvSpPr>
        <p:spPr bwMode="auto">
          <a:xfrm>
            <a:off x="6724650" y="3657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085" name="Line 20"/>
          <p:cNvSpPr>
            <a:spLocks noChangeShapeType="1"/>
          </p:cNvSpPr>
          <p:nvPr/>
        </p:nvSpPr>
        <p:spPr bwMode="auto">
          <a:xfrm>
            <a:off x="6724650" y="457200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086" name="Line 22"/>
          <p:cNvSpPr>
            <a:spLocks noChangeShapeType="1"/>
          </p:cNvSpPr>
          <p:nvPr/>
        </p:nvSpPr>
        <p:spPr bwMode="auto">
          <a:xfrm>
            <a:off x="7296150" y="236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087" name="Text Box 25"/>
          <p:cNvSpPr txBox="1">
            <a:spLocks noChangeArrowheads="1"/>
          </p:cNvSpPr>
          <p:nvPr/>
        </p:nvSpPr>
        <p:spPr bwMode="auto">
          <a:xfrm>
            <a:off x="8439150" y="4267200"/>
            <a:ext cx="1276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 dirty="0">
                <a:solidFill>
                  <a:prstClr val="white"/>
                </a:solidFill>
              </a:rPr>
              <a:t>Langerhans cells     </a:t>
            </a:r>
          </a:p>
        </p:txBody>
      </p:sp>
      <p:sp>
        <p:nvSpPr>
          <p:cNvPr id="3088" name="AutoShape 26"/>
          <p:cNvSpPr>
            <a:spLocks/>
          </p:cNvSpPr>
          <p:nvPr/>
        </p:nvSpPr>
        <p:spPr bwMode="auto">
          <a:xfrm>
            <a:off x="3981450" y="2743200"/>
            <a:ext cx="114300" cy="152400"/>
          </a:xfrm>
          <a:prstGeom prst="leftBracket">
            <a:avLst>
              <a:gd name="adj" fmla="val 8333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089" name="AutoShape 27"/>
          <p:cNvSpPr>
            <a:spLocks/>
          </p:cNvSpPr>
          <p:nvPr/>
        </p:nvSpPr>
        <p:spPr bwMode="auto">
          <a:xfrm>
            <a:off x="3981450" y="2957513"/>
            <a:ext cx="114300" cy="304800"/>
          </a:xfrm>
          <a:prstGeom prst="leftBracke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090" name="Line 29"/>
          <p:cNvSpPr>
            <a:spLocks noChangeShapeType="1"/>
          </p:cNvSpPr>
          <p:nvPr/>
        </p:nvSpPr>
        <p:spPr bwMode="auto">
          <a:xfrm>
            <a:off x="44958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091" name="Text Box 30"/>
          <p:cNvSpPr txBox="1">
            <a:spLocks noChangeArrowheads="1"/>
          </p:cNvSpPr>
          <p:nvPr/>
        </p:nvSpPr>
        <p:spPr bwMode="auto">
          <a:xfrm>
            <a:off x="3000376" y="4448178"/>
            <a:ext cx="12096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 dirty="0">
                <a:solidFill>
                  <a:prstClr val="white"/>
                </a:solidFill>
              </a:rPr>
              <a:t>Mucinous cell</a:t>
            </a:r>
            <a:r>
              <a:rPr lang="en-GB" sz="1400" b="1" dirty="0">
                <a:solidFill>
                  <a:prstClr val="black"/>
                </a:solidFill>
              </a:rPr>
              <a:t> </a:t>
            </a:r>
            <a:r>
              <a:rPr lang="en-GB" sz="1400" b="1" dirty="0">
                <a:solidFill>
                  <a:prstClr val="white"/>
                </a:solidFill>
              </a:rPr>
              <a:t>produce   viscous secretion</a:t>
            </a:r>
          </a:p>
        </p:txBody>
      </p:sp>
      <p:sp>
        <p:nvSpPr>
          <p:cNvPr id="3092" name="Text Box 32"/>
          <p:cNvSpPr txBox="1">
            <a:spLocks noChangeArrowheads="1"/>
          </p:cNvSpPr>
          <p:nvPr/>
        </p:nvSpPr>
        <p:spPr bwMode="auto">
          <a:xfrm>
            <a:off x="6600656" y="6019803"/>
            <a:ext cx="16573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 dirty="0">
                <a:solidFill>
                  <a:prstClr val="white"/>
                </a:solidFill>
              </a:rPr>
              <a:t>Serous cell produce low-viscosity secretion</a:t>
            </a:r>
          </a:p>
        </p:txBody>
      </p:sp>
      <p:sp>
        <p:nvSpPr>
          <p:cNvPr id="3093" name="Line 33"/>
          <p:cNvSpPr>
            <a:spLocks noChangeShapeType="1"/>
          </p:cNvSpPr>
          <p:nvPr/>
        </p:nvSpPr>
        <p:spPr bwMode="auto">
          <a:xfrm>
            <a:off x="455295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094" name="Text Box 34"/>
          <p:cNvSpPr txBox="1">
            <a:spLocks noChangeArrowheads="1"/>
          </p:cNvSpPr>
          <p:nvPr/>
        </p:nvSpPr>
        <p:spPr bwMode="auto">
          <a:xfrm>
            <a:off x="3048000" y="2957515"/>
            <a:ext cx="9144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1400" b="1" dirty="0">
                <a:solidFill>
                  <a:prstClr val="black"/>
                </a:solidFill>
              </a:rPr>
              <a:t>Sol </a:t>
            </a:r>
            <a:r>
              <a:rPr lang="en-GB" sz="1400" b="1" dirty="0">
                <a:solidFill>
                  <a:prstClr val="white"/>
                </a:solidFill>
              </a:rPr>
              <a:t>cilia</a:t>
            </a:r>
            <a:r>
              <a:rPr lang="en-GB" sz="1400" b="1" dirty="0">
                <a:solidFill>
                  <a:prstClr val="black"/>
                </a:solidFill>
              </a:rPr>
              <a:t>: </a:t>
            </a:r>
            <a:r>
              <a:rPr lang="en-GB" sz="1200" dirty="0">
                <a:solidFill>
                  <a:prstClr val="black"/>
                </a:solidFill>
              </a:rPr>
              <a:t>low-viscosity</a:t>
            </a:r>
          </a:p>
        </p:txBody>
      </p:sp>
      <p:cxnSp>
        <p:nvCxnSpPr>
          <p:cNvPr id="3" name="Straight Connector 2"/>
          <p:cNvCxnSpPr>
            <a:stCxn id="3088" idx="1"/>
          </p:cNvCxnSpPr>
          <p:nvPr/>
        </p:nvCxnSpPr>
        <p:spPr>
          <a:xfrm flipH="1" flipV="1">
            <a:off x="3638550" y="2362200"/>
            <a:ext cx="342900" cy="457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6" name="TextBox 3"/>
          <p:cNvSpPr txBox="1">
            <a:spLocks noChangeArrowheads="1"/>
          </p:cNvSpPr>
          <p:nvPr/>
        </p:nvSpPr>
        <p:spPr bwMode="auto">
          <a:xfrm>
            <a:off x="1524000" y="1905000"/>
            <a:ext cx="259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prstClr val="white"/>
                </a:solidFill>
              </a:rPr>
              <a:t>Airway Surface Liquid (Gel)</a:t>
            </a:r>
            <a:endParaRPr lang="en-ZA" sz="2000" b="1" dirty="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10050" y="3657600"/>
            <a:ext cx="74295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4210050" y="4648203"/>
            <a:ext cx="800100" cy="246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39000" y="3810000"/>
            <a:ext cx="67866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67450" y="4894266"/>
            <a:ext cx="1039416" cy="973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7493309" y="3538722"/>
            <a:ext cx="374908" cy="426754"/>
          </a:xfrm>
          <a:custGeom>
            <a:avLst/>
            <a:gdLst>
              <a:gd name="connsiteX0" fmla="*/ 345969 w 499877"/>
              <a:gd name="connsiteY0" fmla="*/ 236573 h 426754"/>
              <a:gd name="connsiteX1" fmla="*/ 183006 w 499877"/>
              <a:gd name="connsiteY1" fmla="*/ 254680 h 426754"/>
              <a:gd name="connsiteX2" fmla="*/ 128685 w 499877"/>
              <a:gd name="connsiteY2" fmla="*/ 245627 h 426754"/>
              <a:gd name="connsiteX3" fmla="*/ 137739 w 499877"/>
              <a:gd name="connsiteY3" fmla="*/ 191306 h 426754"/>
              <a:gd name="connsiteX4" fmla="*/ 146792 w 499877"/>
              <a:gd name="connsiteY4" fmla="*/ 82664 h 426754"/>
              <a:gd name="connsiteX5" fmla="*/ 164899 w 499877"/>
              <a:gd name="connsiteY5" fmla="*/ 55504 h 426754"/>
              <a:gd name="connsiteX6" fmla="*/ 173953 w 499877"/>
              <a:gd name="connsiteY6" fmla="*/ 28343 h 426754"/>
              <a:gd name="connsiteX7" fmla="*/ 146792 w 499877"/>
              <a:gd name="connsiteY7" fmla="*/ 1183 h 426754"/>
              <a:gd name="connsiteX8" fmla="*/ 119632 w 499877"/>
              <a:gd name="connsiteY8" fmla="*/ 10236 h 426754"/>
              <a:gd name="connsiteX9" fmla="*/ 110578 w 499877"/>
              <a:gd name="connsiteY9" fmla="*/ 218466 h 426754"/>
              <a:gd name="connsiteX10" fmla="*/ 29097 w 499877"/>
              <a:gd name="connsiteY10" fmla="*/ 263733 h 426754"/>
              <a:gd name="connsiteX11" fmla="*/ 10990 w 499877"/>
              <a:gd name="connsiteY11" fmla="*/ 290894 h 426754"/>
              <a:gd name="connsiteX12" fmla="*/ 10990 w 499877"/>
              <a:gd name="connsiteY12" fmla="*/ 390482 h 426754"/>
              <a:gd name="connsiteX13" fmla="*/ 38151 w 499877"/>
              <a:gd name="connsiteY13" fmla="*/ 399535 h 426754"/>
              <a:gd name="connsiteX14" fmla="*/ 101525 w 499877"/>
              <a:gd name="connsiteY14" fmla="*/ 408589 h 426754"/>
              <a:gd name="connsiteX15" fmla="*/ 128685 w 499877"/>
              <a:gd name="connsiteY15" fmla="*/ 426696 h 426754"/>
              <a:gd name="connsiteX16" fmla="*/ 192060 w 499877"/>
              <a:gd name="connsiteY16" fmla="*/ 408589 h 426754"/>
              <a:gd name="connsiteX17" fmla="*/ 246380 w 499877"/>
              <a:gd name="connsiteY17" fmla="*/ 363322 h 426754"/>
              <a:gd name="connsiteX18" fmla="*/ 327862 w 499877"/>
              <a:gd name="connsiteY18" fmla="*/ 345215 h 426754"/>
              <a:gd name="connsiteX19" fmla="*/ 499877 w 499877"/>
              <a:gd name="connsiteY19" fmla="*/ 327108 h 426754"/>
              <a:gd name="connsiteX20" fmla="*/ 463664 w 499877"/>
              <a:gd name="connsiteY20" fmla="*/ 263733 h 426754"/>
              <a:gd name="connsiteX21" fmla="*/ 345969 w 499877"/>
              <a:gd name="connsiteY21" fmla="*/ 236573 h 42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9877" h="426754">
                <a:moveTo>
                  <a:pt x="345969" y="236573"/>
                </a:moveTo>
                <a:cubicBezTo>
                  <a:pt x="299193" y="235064"/>
                  <a:pt x="226955" y="254680"/>
                  <a:pt x="183006" y="254680"/>
                </a:cubicBezTo>
                <a:cubicBezTo>
                  <a:pt x="164649" y="254680"/>
                  <a:pt x="146792" y="248645"/>
                  <a:pt x="128685" y="245627"/>
                </a:cubicBezTo>
                <a:cubicBezTo>
                  <a:pt x="131703" y="227520"/>
                  <a:pt x="135712" y="209551"/>
                  <a:pt x="137739" y="191306"/>
                </a:cubicBezTo>
                <a:cubicBezTo>
                  <a:pt x="141752" y="155189"/>
                  <a:pt x="139665" y="118298"/>
                  <a:pt x="146792" y="82664"/>
                </a:cubicBezTo>
                <a:cubicBezTo>
                  <a:pt x="148926" y="71994"/>
                  <a:pt x="160033" y="65236"/>
                  <a:pt x="164899" y="55504"/>
                </a:cubicBezTo>
                <a:cubicBezTo>
                  <a:pt x="169167" y="46968"/>
                  <a:pt x="170935" y="37397"/>
                  <a:pt x="173953" y="28343"/>
                </a:cubicBezTo>
                <a:cubicBezTo>
                  <a:pt x="164899" y="19290"/>
                  <a:pt x="158939" y="5232"/>
                  <a:pt x="146792" y="1183"/>
                </a:cubicBezTo>
                <a:cubicBezTo>
                  <a:pt x="137739" y="-1835"/>
                  <a:pt x="121201" y="823"/>
                  <a:pt x="119632" y="10236"/>
                </a:cubicBezTo>
                <a:cubicBezTo>
                  <a:pt x="108210" y="78766"/>
                  <a:pt x="128014" y="151214"/>
                  <a:pt x="110578" y="218466"/>
                </a:cubicBezTo>
                <a:cubicBezTo>
                  <a:pt x="104688" y="241185"/>
                  <a:pt x="52182" y="256038"/>
                  <a:pt x="29097" y="263733"/>
                </a:cubicBezTo>
                <a:cubicBezTo>
                  <a:pt x="23061" y="272787"/>
                  <a:pt x="15856" y="281162"/>
                  <a:pt x="10990" y="290894"/>
                </a:cubicBezTo>
                <a:cubicBezTo>
                  <a:pt x="-4265" y="321404"/>
                  <a:pt x="-3050" y="358892"/>
                  <a:pt x="10990" y="390482"/>
                </a:cubicBezTo>
                <a:cubicBezTo>
                  <a:pt x="14866" y="399203"/>
                  <a:pt x="28793" y="397663"/>
                  <a:pt x="38151" y="399535"/>
                </a:cubicBezTo>
                <a:cubicBezTo>
                  <a:pt x="59076" y="403720"/>
                  <a:pt x="80400" y="405571"/>
                  <a:pt x="101525" y="408589"/>
                </a:cubicBezTo>
                <a:cubicBezTo>
                  <a:pt x="110578" y="414625"/>
                  <a:pt x="117914" y="425157"/>
                  <a:pt x="128685" y="426696"/>
                </a:cubicBezTo>
                <a:cubicBezTo>
                  <a:pt x="136640" y="427832"/>
                  <a:pt x="181870" y="411986"/>
                  <a:pt x="192060" y="408589"/>
                </a:cubicBezTo>
                <a:cubicBezTo>
                  <a:pt x="208376" y="392272"/>
                  <a:pt x="224320" y="372776"/>
                  <a:pt x="246380" y="363322"/>
                </a:cubicBezTo>
                <a:cubicBezTo>
                  <a:pt x="258276" y="358224"/>
                  <a:pt x="318929" y="347200"/>
                  <a:pt x="327862" y="345215"/>
                </a:cubicBezTo>
                <a:cubicBezTo>
                  <a:pt x="422424" y="324201"/>
                  <a:pt x="299390" y="340473"/>
                  <a:pt x="499877" y="327108"/>
                </a:cubicBezTo>
                <a:cubicBezTo>
                  <a:pt x="493856" y="297000"/>
                  <a:pt x="499975" y="272112"/>
                  <a:pt x="463664" y="263733"/>
                </a:cubicBezTo>
                <a:cubicBezTo>
                  <a:pt x="434112" y="256913"/>
                  <a:pt x="392745" y="238082"/>
                  <a:pt x="345969" y="23657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5" name="Oval 4"/>
          <p:cNvSpPr/>
          <p:nvPr/>
        </p:nvSpPr>
        <p:spPr>
          <a:xfrm flipV="1">
            <a:off x="7524752" y="3810000"/>
            <a:ext cx="91439" cy="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Oval 6"/>
          <p:cNvSpPr/>
          <p:nvPr/>
        </p:nvSpPr>
        <p:spPr>
          <a:xfrm>
            <a:off x="7570470" y="4925228"/>
            <a:ext cx="182880" cy="2563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Oval 8"/>
          <p:cNvSpPr/>
          <p:nvPr/>
        </p:nvSpPr>
        <p:spPr>
          <a:xfrm>
            <a:off x="7627622" y="4966464"/>
            <a:ext cx="53141" cy="869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593330" y="3965481"/>
            <a:ext cx="68580" cy="9287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7904018" y="5200073"/>
            <a:ext cx="418454" cy="471054"/>
          </a:xfrm>
          <a:custGeom>
            <a:avLst/>
            <a:gdLst>
              <a:gd name="connsiteX0" fmla="*/ 535709 w 557938"/>
              <a:gd name="connsiteY0" fmla="*/ 138545 h 471054"/>
              <a:gd name="connsiteX1" fmla="*/ 489527 w 557938"/>
              <a:gd name="connsiteY1" fmla="*/ 92363 h 471054"/>
              <a:gd name="connsiteX2" fmla="*/ 295564 w 557938"/>
              <a:gd name="connsiteY2" fmla="*/ 64654 h 471054"/>
              <a:gd name="connsiteX3" fmla="*/ 267854 w 557938"/>
              <a:gd name="connsiteY3" fmla="*/ 36945 h 471054"/>
              <a:gd name="connsiteX4" fmla="*/ 212436 w 557938"/>
              <a:gd name="connsiteY4" fmla="*/ 0 h 471054"/>
              <a:gd name="connsiteX5" fmla="*/ 157018 w 557938"/>
              <a:gd name="connsiteY5" fmla="*/ 18472 h 471054"/>
              <a:gd name="connsiteX6" fmla="*/ 129309 w 557938"/>
              <a:gd name="connsiteY6" fmla="*/ 46182 h 471054"/>
              <a:gd name="connsiteX7" fmla="*/ 92364 w 557938"/>
              <a:gd name="connsiteY7" fmla="*/ 101600 h 471054"/>
              <a:gd name="connsiteX8" fmla="*/ 73891 w 557938"/>
              <a:gd name="connsiteY8" fmla="*/ 129309 h 471054"/>
              <a:gd name="connsiteX9" fmla="*/ 18473 w 557938"/>
              <a:gd name="connsiteY9" fmla="*/ 184727 h 471054"/>
              <a:gd name="connsiteX10" fmla="*/ 0 w 557938"/>
              <a:gd name="connsiteY10" fmla="*/ 212436 h 471054"/>
              <a:gd name="connsiteX11" fmla="*/ 9236 w 557938"/>
              <a:gd name="connsiteY11" fmla="*/ 341745 h 471054"/>
              <a:gd name="connsiteX12" fmla="*/ 27709 w 557938"/>
              <a:gd name="connsiteY12" fmla="*/ 406400 h 471054"/>
              <a:gd name="connsiteX13" fmla="*/ 55418 w 557938"/>
              <a:gd name="connsiteY13" fmla="*/ 415636 h 471054"/>
              <a:gd name="connsiteX14" fmla="*/ 129309 w 557938"/>
              <a:gd name="connsiteY14" fmla="*/ 452582 h 471054"/>
              <a:gd name="connsiteX15" fmla="*/ 157018 w 557938"/>
              <a:gd name="connsiteY15" fmla="*/ 461818 h 471054"/>
              <a:gd name="connsiteX16" fmla="*/ 369454 w 557938"/>
              <a:gd name="connsiteY16" fmla="*/ 471054 h 471054"/>
              <a:gd name="connsiteX17" fmla="*/ 443345 w 557938"/>
              <a:gd name="connsiteY17" fmla="*/ 461818 h 471054"/>
              <a:gd name="connsiteX18" fmla="*/ 498764 w 557938"/>
              <a:gd name="connsiteY18" fmla="*/ 378691 h 471054"/>
              <a:gd name="connsiteX19" fmla="*/ 544945 w 557938"/>
              <a:gd name="connsiteY19" fmla="*/ 323272 h 471054"/>
              <a:gd name="connsiteX20" fmla="*/ 544945 w 557938"/>
              <a:gd name="connsiteY20" fmla="*/ 203200 h 471054"/>
              <a:gd name="connsiteX21" fmla="*/ 535709 w 557938"/>
              <a:gd name="connsiteY21" fmla="*/ 138545 h 47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938" h="471054">
                <a:moveTo>
                  <a:pt x="535709" y="138545"/>
                </a:moveTo>
                <a:cubicBezTo>
                  <a:pt x="526473" y="120072"/>
                  <a:pt x="505911" y="106699"/>
                  <a:pt x="489527" y="92363"/>
                </a:cubicBezTo>
                <a:cubicBezTo>
                  <a:pt x="434423" y="44148"/>
                  <a:pt x="378962" y="69288"/>
                  <a:pt x="295564" y="64654"/>
                </a:cubicBezTo>
                <a:cubicBezTo>
                  <a:pt x="286327" y="55418"/>
                  <a:pt x="278165" y="44964"/>
                  <a:pt x="267854" y="36945"/>
                </a:cubicBezTo>
                <a:cubicBezTo>
                  <a:pt x="250329" y="23315"/>
                  <a:pt x="212436" y="0"/>
                  <a:pt x="212436" y="0"/>
                </a:cubicBezTo>
                <a:cubicBezTo>
                  <a:pt x="193963" y="6157"/>
                  <a:pt x="170786" y="4703"/>
                  <a:pt x="157018" y="18472"/>
                </a:cubicBezTo>
                <a:cubicBezTo>
                  <a:pt x="147782" y="27709"/>
                  <a:pt x="137328" y="35871"/>
                  <a:pt x="129309" y="46182"/>
                </a:cubicBezTo>
                <a:cubicBezTo>
                  <a:pt x="115679" y="63707"/>
                  <a:pt x="104679" y="83127"/>
                  <a:pt x="92364" y="101600"/>
                </a:cubicBezTo>
                <a:lnTo>
                  <a:pt x="73891" y="129309"/>
                </a:lnTo>
                <a:cubicBezTo>
                  <a:pt x="59400" y="151046"/>
                  <a:pt x="32964" y="162990"/>
                  <a:pt x="18473" y="184727"/>
                </a:cubicBezTo>
                <a:lnTo>
                  <a:pt x="0" y="212436"/>
                </a:lnTo>
                <a:cubicBezTo>
                  <a:pt x="3079" y="255539"/>
                  <a:pt x="4464" y="298796"/>
                  <a:pt x="9236" y="341745"/>
                </a:cubicBezTo>
                <a:cubicBezTo>
                  <a:pt x="9266" y="342012"/>
                  <a:pt x="23331" y="402022"/>
                  <a:pt x="27709" y="406400"/>
                </a:cubicBezTo>
                <a:cubicBezTo>
                  <a:pt x="34593" y="413284"/>
                  <a:pt x="46555" y="411607"/>
                  <a:pt x="55418" y="415636"/>
                </a:cubicBezTo>
                <a:cubicBezTo>
                  <a:pt x="80487" y="427031"/>
                  <a:pt x="104679" y="440267"/>
                  <a:pt x="129309" y="452582"/>
                </a:cubicBezTo>
                <a:cubicBezTo>
                  <a:pt x="138017" y="456936"/>
                  <a:pt x="147311" y="461071"/>
                  <a:pt x="157018" y="461818"/>
                </a:cubicBezTo>
                <a:cubicBezTo>
                  <a:pt x="227688" y="467254"/>
                  <a:pt x="298642" y="467975"/>
                  <a:pt x="369454" y="471054"/>
                </a:cubicBezTo>
                <a:cubicBezTo>
                  <a:pt x="394084" y="467975"/>
                  <a:pt x="419797" y="469667"/>
                  <a:pt x="443345" y="461818"/>
                </a:cubicBezTo>
                <a:cubicBezTo>
                  <a:pt x="500834" y="442655"/>
                  <a:pt x="469142" y="423125"/>
                  <a:pt x="498764" y="378691"/>
                </a:cubicBezTo>
                <a:cubicBezTo>
                  <a:pt x="524482" y="340113"/>
                  <a:pt x="509387" y="358831"/>
                  <a:pt x="544945" y="323272"/>
                </a:cubicBezTo>
                <a:cubicBezTo>
                  <a:pt x="561486" y="273653"/>
                  <a:pt x="563036" y="281596"/>
                  <a:pt x="544945" y="203200"/>
                </a:cubicBezTo>
                <a:cubicBezTo>
                  <a:pt x="523057" y="108354"/>
                  <a:pt x="544945" y="157018"/>
                  <a:pt x="535709" y="138545"/>
                </a:cubicBezTo>
                <a:close/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910946" y="5292439"/>
            <a:ext cx="325582" cy="222689"/>
          </a:xfrm>
          <a:custGeom>
            <a:avLst/>
            <a:gdLst>
              <a:gd name="connsiteX0" fmla="*/ 434109 w 434109"/>
              <a:gd name="connsiteY0" fmla="*/ 0 h 222689"/>
              <a:gd name="connsiteX1" fmla="*/ 397164 w 434109"/>
              <a:gd name="connsiteY1" fmla="*/ 46182 h 222689"/>
              <a:gd name="connsiteX2" fmla="*/ 369455 w 434109"/>
              <a:gd name="connsiteY2" fmla="*/ 73891 h 222689"/>
              <a:gd name="connsiteX3" fmla="*/ 258618 w 434109"/>
              <a:gd name="connsiteY3" fmla="*/ 64655 h 222689"/>
              <a:gd name="connsiteX4" fmla="*/ 138546 w 434109"/>
              <a:gd name="connsiteY4" fmla="*/ 64655 h 222689"/>
              <a:gd name="connsiteX5" fmla="*/ 110837 w 434109"/>
              <a:gd name="connsiteY5" fmla="*/ 83128 h 222689"/>
              <a:gd name="connsiteX6" fmla="*/ 83128 w 434109"/>
              <a:gd name="connsiteY6" fmla="*/ 147782 h 222689"/>
              <a:gd name="connsiteX7" fmla="*/ 73891 w 434109"/>
              <a:gd name="connsiteY7" fmla="*/ 175491 h 222689"/>
              <a:gd name="connsiteX8" fmla="*/ 18473 w 434109"/>
              <a:gd name="connsiteY8" fmla="*/ 221673 h 222689"/>
              <a:gd name="connsiteX9" fmla="*/ 0 w 434109"/>
              <a:gd name="connsiteY9" fmla="*/ 221673 h 22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109" h="222689">
                <a:moveTo>
                  <a:pt x="434109" y="0"/>
                </a:moveTo>
                <a:cubicBezTo>
                  <a:pt x="421794" y="15394"/>
                  <a:pt x="410146" y="31346"/>
                  <a:pt x="397164" y="46182"/>
                </a:cubicBezTo>
                <a:cubicBezTo>
                  <a:pt x="388563" y="56012"/>
                  <a:pt x="382403" y="72165"/>
                  <a:pt x="369455" y="73891"/>
                </a:cubicBezTo>
                <a:cubicBezTo>
                  <a:pt x="332707" y="78791"/>
                  <a:pt x="295564" y="67734"/>
                  <a:pt x="258618" y="64655"/>
                </a:cubicBezTo>
                <a:cubicBezTo>
                  <a:pt x="209000" y="48116"/>
                  <a:pt x="216938" y="46564"/>
                  <a:pt x="138546" y="64655"/>
                </a:cubicBezTo>
                <a:cubicBezTo>
                  <a:pt x="127730" y="67151"/>
                  <a:pt x="120073" y="76970"/>
                  <a:pt x="110837" y="83128"/>
                </a:cubicBezTo>
                <a:cubicBezTo>
                  <a:pt x="89174" y="148111"/>
                  <a:pt x="117368" y="67889"/>
                  <a:pt x="83128" y="147782"/>
                </a:cubicBezTo>
                <a:cubicBezTo>
                  <a:pt x="79293" y="156731"/>
                  <a:pt x="79292" y="167390"/>
                  <a:pt x="73891" y="175491"/>
                </a:cubicBezTo>
                <a:cubicBezTo>
                  <a:pt x="65500" y="188077"/>
                  <a:pt x="33962" y="215477"/>
                  <a:pt x="18473" y="221673"/>
                </a:cubicBezTo>
                <a:cubicBezTo>
                  <a:pt x="12756" y="223960"/>
                  <a:pt x="6158" y="221673"/>
                  <a:pt x="0" y="221673"/>
                </a:cubicBezTo>
              </a:path>
            </a:pathLst>
          </a:cu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7945583" y="5320145"/>
            <a:ext cx="284423" cy="295564"/>
          </a:xfrm>
          <a:custGeom>
            <a:avLst/>
            <a:gdLst>
              <a:gd name="connsiteX0" fmla="*/ 0 w 379230"/>
              <a:gd name="connsiteY0" fmla="*/ 203200 h 295564"/>
              <a:gd name="connsiteX1" fmla="*/ 36946 w 379230"/>
              <a:gd name="connsiteY1" fmla="*/ 249382 h 295564"/>
              <a:gd name="connsiteX2" fmla="*/ 193964 w 379230"/>
              <a:gd name="connsiteY2" fmla="*/ 295564 h 295564"/>
              <a:gd name="connsiteX3" fmla="*/ 304800 w 379230"/>
              <a:gd name="connsiteY3" fmla="*/ 286328 h 295564"/>
              <a:gd name="connsiteX4" fmla="*/ 323273 w 379230"/>
              <a:gd name="connsiteY4" fmla="*/ 258619 h 295564"/>
              <a:gd name="connsiteX5" fmla="*/ 350982 w 379230"/>
              <a:gd name="connsiteY5" fmla="*/ 230910 h 295564"/>
              <a:gd name="connsiteX6" fmla="*/ 332509 w 379230"/>
              <a:gd name="connsiteY6" fmla="*/ 175491 h 295564"/>
              <a:gd name="connsiteX7" fmla="*/ 341746 w 379230"/>
              <a:gd name="connsiteY7" fmla="*/ 120073 h 295564"/>
              <a:gd name="connsiteX8" fmla="*/ 369455 w 379230"/>
              <a:gd name="connsiteY8" fmla="*/ 64655 h 295564"/>
              <a:gd name="connsiteX9" fmla="*/ 378691 w 379230"/>
              <a:gd name="connsiteY9" fmla="*/ 0 h 29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230" h="295564">
                <a:moveTo>
                  <a:pt x="0" y="203200"/>
                </a:moveTo>
                <a:cubicBezTo>
                  <a:pt x="12315" y="218594"/>
                  <a:pt x="22293" y="236194"/>
                  <a:pt x="36946" y="249382"/>
                </a:cubicBezTo>
                <a:cubicBezTo>
                  <a:pt x="96518" y="302997"/>
                  <a:pt x="107231" y="287679"/>
                  <a:pt x="193964" y="295564"/>
                </a:cubicBezTo>
                <a:cubicBezTo>
                  <a:pt x="230909" y="292485"/>
                  <a:pt x="269153" y="296513"/>
                  <a:pt x="304800" y="286328"/>
                </a:cubicBezTo>
                <a:cubicBezTo>
                  <a:pt x="315474" y="283278"/>
                  <a:pt x="316166" y="267147"/>
                  <a:pt x="323273" y="258619"/>
                </a:cubicBezTo>
                <a:cubicBezTo>
                  <a:pt x="331635" y="248584"/>
                  <a:pt x="341746" y="240146"/>
                  <a:pt x="350982" y="230910"/>
                </a:cubicBezTo>
                <a:cubicBezTo>
                  <a:pt x="376381" y="154706"/>
                  <a:pt x="350959" y="258519"/>
                  <a:pt x="332509" y="175491"/>
                </a:cubicBezTo>
                <a:cubicBezTo>
                  <a:pt x="328447" y="157209"/>
                  <a:pt x="337683" y="138355"/>
                  <a:pt x="341746" y="120073"/>
                </a:cubicBezTo>
                <a:cubicBezTo>
                  <a:pt x="348120" y="91391"/>
                  <a:pt x="352847" y="89566"/>
                  <a:pt x="369455" y="64655"/>
                </a:cubicBezTo>
                <a:cubicBezTo>
                  <a:pt x="382585" y="25263"/>
                  <a:pt x="378691" y="46682"/>
                  <a:pt x="378691" y="0"/>
                </a:cubicBezTo>
              </a:path>
            </a:pathLst>
          </a:cu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021241" y="5254628"/>
            <a:ext cx="66552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240863" y="5402285"/>
            <a:ext cx="34289" cy="104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239002" y="2819400"/>
            <a:ext cx="331469" cy="71932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ent-Up Arrow 20"/>
          <p:cNvSpPr/>
          <p:nvPr/>
        </p:nvSpPr>
        <p:spPr>
          <a:xfrm rot="10800000" flipH="1">
            <a:off x="7550687" y="2560796"/>
            <a:ext cx="641711" cy="2620804"/>
          </a:xfrm>
          <a:prstGeom prst="bentUpArrow">
            <a:avLst>
              <a:gd name="adj1" fmla="val 25000"/>
              <a:gd name="adj2" fmla="val 2605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3235239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7" grpId="0"/>
      <p:bldP spid="3091" grpId="0"/>
      <p:bldP spid="3092" grpId="0"/>
      <p:bldP spid="2" grpId="0" animBg="1"/>
      <p:bldP spid="5" grpId="0" animBg="1"/>
      <p:bldP spid="7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Mucociliary clearance (MCC)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ZA" dirty="0"/>
              <a:t>MCC is one of the most important nonspecific defence mechanisms of the respiratory tract</a:t>
            </a:r>
          </a:p>
          <a:p>
            <a:r>
              <a:rPr lang="en-ZA" dirty="0"/>
              <a:t>Its impairment is a well-documented feature of chronic respiratory diseases</a:t>
            </a:r>
          </a:p>
          <a:p>
            <a:r>
              <a:rPr lang="en-ZA" dirty="0">
                <a:solidFill>
                  <a:srgbClr val="FF0000"/>
                </a:solidFill>
              </a:rPr>
              <a:t>several inflammatory mediators influence the mucociliary apparatus</a:t>
            </a:r>
          </a:p>
          <a:p>
            <a:r>
              <a:rPr lang="en-ZA" dirty="0"/>
              <a:t>mucociliary apparatus consists of three functional compartments</a:t>
            </a:r>
          </a:p>
          <a:p>
            <a:pPr lvl="1"/>
            <a:r>
              <a:rPr lang="en-ZA" dirty="0"/>
              <a:t>the cilia</a:t>
            </a:r>
          </a:p>
          <a:p>
            <a:pPr lvl="1"/>
            <a:r>
              <a:rPr lang="en-ZA" dirty="0"/>
              <a:t>a protective mucus layer</a:t>
            </a:r>
          </a:p>
          <a:p>
            <a:pPr lvl="1"/>
            <a:r>
              <a:rPr lang="en-ZA" dirty="0"/>
              <a:t>an airway surface liquid (ASL) layer</a:t>
            </a:r>
          </a:p>
          <a:p>
            <a:pPr marL="411480" lvl="1" indent="0">
              <a:buNone/>
            </a:pPr>
            <a:r>
              <a:rPr lang="en-ZA" dirty="0"/>
              <a:t>All  work in concert </a:t>
            </a:r>
          </a:p>
        </p:txBody>
      </p:sp>
    </p:spTree>
    <p:extLst>
      <p:ext uri="{BB962C8B-B14F-4D97-AF65-F5344CB8AC3E}">
        <p14:creationId xmlns:p14="http://schemas.microsoft.com/office/powerpoint/2010/main" val="2469993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sz="2500" dirty="0"/>
              <a:t>Primary defence mechanism</a:t>
            </a:r>
          </a:p>
          <a:p>
            <a:r>
              <a:rPr lang="en-ZA" sz="2500" dirty="0"/>
              <a:t>To remove bacteria out of respiratory tracts before they have a chance to multiply</a:t>
            </a:r>
            <a:r>
              <a:rPr lang="en-ZA" dirty="0"/>
              <a:t>. </a:t>
            </a:r>
          </a:p>
          <a:p>
            <a:r>
              <a:rPr lang="en-ZA" sz="2500" dirty="0"/>
              <a:t>MCC is slowed, bacteria remain in place and multiply</a:t>
            </a:r>
          </a:p>
          <a:p>
            <a:r>
              <a:rPr lang="en-ZA" sz="2500" dirty="0"/>
              <a:t>mucus layer is moved from the nose, to the nasopharynx, down the throat to the stomach.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25</a:t>
            </a:fld>
            <a:endParaRPr lang="en-Z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Function of MCC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79" y="3755423"/>
            <a:ext cx="5180784" cy="282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289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8245" y="173027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ZA" dirty="0"/>
              <a:t>Mucocilliary clearance is restored</a:t>
            </a:r>
          </a:p>
          <a:p>
            <a:pPr marL="0" indent="0" algn="ctr">
              <a:buNone/>
            </a:pPr>
            <a:endParaRPr lang="en-ZA" dirty="0"/>
          </a:p>
          <a:p>
            <a:pPr marL="0" indent="0" algn="ctr">
              <a:buNone/>
            </a:pPr>
            <a:r>
              <a:rPr lang="en-ZA" dirty="0"/>
              <a:t>Mucosal swelling subsides</a:t>
            </a:r>
          </a:p>
          <a:p>
            <a:pPr marL="0" indent="0" algn="ctr">
              <a:buNone/>
            </a:pPr>
            <a:endParaRPr lang="en-ZA" dirty="0"/>
          </a:p>
          <a:p>
            <a:pPr marL="0" indent="0" algn="ctr">
              <a:buNone/>
            </a:pPr>
            <a:r>
              <a:rPr lang="en-ZA" dirty="0"/>
              <a:t>The secretions become liquefied and </a:t>
            </a:r>
          </a:p>
          <a:p>
            <a:pPr marL="0" indent="0" algn="ctr">
              <a:buNone/>
            </a:pPr>
            <a:endParaRPr lang="en-ZA" dirty="0"/>
          </a:p>
          <a:p>
            <a:pPr marL="0" indent="0" algn="ctr">
              <a:buNone/>
            </a:pPr>
            <a:r>
              <a:rPr lang="en-ZA" dirty="0"/>
              <a:t>The discomfort disappears.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Objective</a:t>
            </a:r>
          </a:p>
        </p:txBody>
      </p:sp>
      <p:sp>
        <p:nvSpPr>
          <p:cNvPr id="7" name="Down Arrow 6"/>
          <p:cNvSpPr/>
          <p:nvPr/>
        </p:nvSpPr>
        <p:spPr>
          <a:xfrm>
            <a:off x="4880107" y="2132856"/>
            <a:ext cx="432048" cy="418981"/>
          </a:xfrm>
          <a:prstGeom prst="downArrow">
            <a:avLst/>
          </a:prstGeom>
          <a:solidFill>
            <a:srgbClr val="92D050"/>
          </a:solidFill>
          <a:ln>
            <a:solidFill>
              <a:srgbClr val="65BB6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Down Arrow 7"/>
          <p:cNvSpPr/>
          <p:nvPr/>
        </p:nvSpPr>
        <p:spPr>
          <a:xfrm>
            <a:off x="4882306" y="3074039"/>
            <a:ext cx="432048" cy="442719"/>
          </a:xfrm>
          <a:prstGeom prst="downArrow">
            <a:avLst/>
          </a:prstGeom>
          <a:solidFill>
            <a:srgbClr val="92D050"/>
          </a:solidFill>
          <a:ln>
            <a:solidFill>
              <a:srgbClr val="65BB6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Down Arrow 8"/>
          <p:cNvSpPr/>
          <p:nvPr/>
        </p:nvSpPr>
        <p:spPr>
          <a:xfrm>
            <a:off x="4880107" y="4062074"/>
            <a:ext cx="457200" cy="430659"/>
          </a:xfrm>
          <a:prstGeom prst="downArrow">
            <a:avLst/>
          </a:prstGeom>
          <a:solidFill>
            <a:srgbClr val="92D050"/>
          </a:solidFill>
          <a:ln>
            <a:solidFill>
              <a:srgbClr val="65BB6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Right Brace 9"/>
          <p:cNvSpPr/>
          <p:nvPr/>
        </p:nvSpPr>
        <p:spPr>
          <a:xfrm>
            <a:off x="8112224" y="1124744"/>
            <a:ext cx="792088" cy="4464496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8904312" y="2551837"/>
            <a:ext cx="1907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Therapeutic objectives in acute and chronic sinusitis achieved</a:t>
            </a:r>
          </a:p>
        </p:txBody>
      </p:sp>
    </p:spTree>
    <p:extLst>
      <p:ext uri="{BB962C8B-B14F-4D97-AF65-F5344CB8AC3E}">
        <p14:creationId xmlns:p14="http://schemas.microsoft.com/office/powerpoint/2010/main" val="2115147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Acute Rhino sinusitis Rx:</a:t>
            </a:r>
            <a:br>
              <a:rPr lang="en-US" dirty="0"/>
            </a:br>
            <a:r>
              <a:rPr lang="en-US" dirty="0"/>
              <a:t>guidelines and recommendations</a:t>
            </a:r>
          </a:p>
        </p:txBody>
      </p:sp>
      <p:graphicFrame>
        <p:nvGraphicFramePr>
          <p:cNvPr id="1031317" name="Group 149"/>
          <p:cNvGraphicFramePr>
            <a:graphicFrameLocks noGrp="1"/>
          </p:cNvGraphicFramePr>
          <p:nvPr>
            <p:ph idx="4294967295"/>
          </p:nvPr>
        </p:nvGraphicFramePr>
        <p:xfrm>
          <a:off x="2241550" y="1165226"/>
          <a:ext cx="8426450" cy="4856165"/>
        </p:xfrm>
        <a:graphic>
          <a:graphicData uri="http://schemas.openxmlformats.org/drawingml/2006/table">
            <a:tbl>
              <a:tblPr/>
              <a:tblGrid>
                <a:gridCol w="2144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Treatment</a:t>
                      </a:r>
                    </a:p>
                  </a:txBody>
                  <a:tcPr marT="0" marB="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0" marB="0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Action</a:t>
                      </a:r>
                    </a:p>
                  </a:txBody>
                  <a:tcPr marT="0" marB="0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Intranasal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cortisone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Reduction of inflammation</a:t>
                      </a:r>
                    </a:p>
                  </a:txBody>
                  <a:tcPr marT="0" marB="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–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Alone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–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With  Antibiotic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Oral and topical decongestants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Reduces congestion and improves drainage</a:t>
                      </a:r>
                    </a:p>
                  </a:txBody>
                  <a:tcPr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pPr marL="271463" marR="0" lvl="0" indent="-2714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Antibiotic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Control bacterial infection</a:t>
                      </a:r>
                    </a:p>
                  </a:txBody>
                  <a:tcPr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Saline lavage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Removal of secretions, improves mucosal function</a:t>
                      </a:r>
                    </a:p>
                  </a:txBody>
                  <a:tcPr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271463" marR="0" lvl="0" indent="-2714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Mucolytics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Liquefy phlegm</a:t>
                      </a:r>
                    </a:p>
                  </a:txBody>
                  <a:tcPr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Antihistamine</a:t>
                      </a:r>
                    </a:p>
                  </a:txBody>
                  <a:tcPr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65000"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Reduces phlegm production and rhinorrhoea</a:t>
                      </a:r>
                    </a:p>
                  </a:txBody>
                  <a:tcPr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31219" name="Text Box 51"/>
          <p:cNvSpPr txBox="1">
            <a:spLocks noChangeArrowheads="1"/>
          </p:cNvSpPr>
          <p:nvPr/>
        </p:nvSpPr>
        <p:spPr bwMode="auto">
          <a:xfrm>
            <a:off x="1866900" y="6477000"/>
            <a:ext cx="41417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r>
              <a:rPr lang="en-GB" sz="1200" dirty="0"/>
              <a:t>Fokkens et al. EP</a:t>
            </a:r>
            <a:r>
              <a:rPr lang="en-GB" sz="1200" baseline="30000" dirty="0"/>
              <a:t>3</a:t>
            </a:r>
            <a:r>
              <a:rPr lang="en-GB" sz="1200" dirty="0"/>
              <a:t>OS Guidelines. </a:t>
            </a:r>
            <a:r>
              <a:rPr lang="en-GB" sz="1200" i="1" dirty="0"/>
              <a:t>Rhinol Suppl.</a:t>
            </a:r>
            <a:r>
              <a:rPr lang="en-GB" sz="1200" dirty="0"/>
              <a:t> 2005;18:1.</a:t>
            </a:r>
          </a:p>
        </p:txBody>
      </p:sp>
    </p:spTree>
    <p:extLst>
      <p:ext uri="{BB962C8B-B14F-4D97-AF65-F5344CB8AC3E}">
        <p14:creationId xmlns:p14="http://schemas.microsoft.com/office/powerpoint/2010/main" val="20559119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EE2D83-B565-4DE4-9663-2F84A5060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/>
              <a:t>All bacterial sinusitis will cause sinus inflammation but not all sinus inflammation is bacterial</a:t>
            </a:r>
          </a:p>
          <a:p>
            <a:r>
              <a:rPr lang="en-ZA" dirty="0"/>
              <a:t>Cause of nasal inflammation becomes more important in the understanding of the management of sinusitis</a:t>
            </a:r>
          </a:p>
          <a:p>
            <a:pPr lvl="1"/>
            <a:r>
              <a:rPr lang="en-ZA" dirty="0"/>
              <a:t>Bacterial</a:t>
            </a:r>
          </a:p>
          <a:p>
            <a:pPr lvl="1"/>
            <a:r>
              <a:rPr lang="en-ZA" dirty="0"/>
              <a:t>Viral</a:t>
            </a:r>
          </a:p>
          <a:p>
            <a:pPr lvl="1"/>
            <a:r>
              <a:rPr lang="en-ZA" dirty="0"/>
              <a:t>Allergy</a:t>
            </a:r>
          </a:p>
          <a:p>
            <a:pPr lvl="1"/>
            <a:r>
              <a:rPr lang="en-ZA" dirty="0"/>
              <a:t>Chemical (smoking)</a:t>
            </a:r>
          </a:p>
          <a:p>
            <a:pPr lvl="1"/>
            <a:r>
              <a:rPr lang="en-ZA" dirty="0" err="1"/>
              <a:t>Anatamical</a:t>
            </a:r>
            <a:r>
              <a:rPr lang="en-ZA" dirty="0"/>
              <a:t>  </a:t>
            </a:r>
          </a:p>
          <a:p>
            <a:pPr lvl="2"/>
            <a:r>
              <a:rPr lang="en-ZA" dirty="0"/>
              <a:t>stagnation occurs when two ciliated surfaces come into contact</a:t>
            </a:r>
          </a:p>
          <a:p>
            <a:pPr lvl="2"/>
            <a:r>
              <a:rPr lang="en-ZA" dirty="0"/>
              <a:t>this disrupts mucociliary mucus clearance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54D327-326A-47E8-A296-F922E3EEF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Inflammation</a:t>
            </a:r>
          </a:p>
        </p:txBody>
      </p:sp>
    </p:spTree>
    <p:extLst>
      <p:ext uri="{BB962C8B-B14F-4D97-AF65-F5344CB8AC3E}">
        <p14:creationId xmlns:p14="http://schemas.microsoft.com/office/powerpoint/2010/main" val="542408066"/>
      </p:ext>
    </p:ext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830" name="Rectangle 17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Inflammation is the main component</a:t>
            </a:r>
            <a:br>
              <a:rPr lang="en-US" sz="3200" dirty="0"/>
            </a:br>
            <a:r>
              <a:rPr lang="en-US" sz="3200" dirty="0"/>
              <a:t>of Acute Rhinosinusitis</a:t>
            </a:r>
          </a:p>
        </p:txBody>
      </p:sp>
      <p:sp>
        <p:nvSpPr>
          <p:cNvPr id="838659" name="Rectangle 3"/>
          <p:cNvSpPr>
            <a:spLocks noChangeArrowheads="1"/>
          </p:cNvSpPr>
          <p:nvPr/>
        </p:nvSpPr>
        <p:spPr bwMode="gray">
          <a:xfrm>
            <a:off x="1976438" y="4981575"/>
            <a:ext cx="1801812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Sino-nasal</a:t>
            </a:r>
          </a:p>
          <a:p>
            <a:pPr algn="ctr" eaLnBrk="0" hangingPunct="0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mucosa</a:t>
            </a:r>
          </a:p>
        </p:txBody>
      </p:sp>
      <p:sp>
        <p:nvSpPr>
          <p:cNvPr id="838660" name="Rectangle 4"/>
          <p:cNvSpPr>
            <a:spLocks noChangeArrowheads="1"/>
          </p:cNvSpPr>
          <p:nvPr/>
        </p:nvSpPr>
        <p:spPr bwMode="auto">
          <a:xfrm>
            <a:off x="7651750" y="4503738"/>
            <a:ext cx="3016250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228600" indent="-228600" eaLnBrk="0" hangingPunct="0">
              <a:lnSpc>
                <a:spcPct val="90000"/>
              </a:lnSpc>
              <a:buFontTx/>
              <a:buChar char="•"/>
            </a:pPr>
            <a:r>
              <a:rPr lang="en-US" sz="2000" b="1" dirty="0"/>
              <a:t>Nasal congestion</a:t>
            </a:r>
          </a:p>
          <a:p>
            <a:pPr marL="228600" indent="-228600" eaLnBrk="0" hangingPunct="0">
              <a:lnSpc>
                <a:spcPct val="90000"/>
              </a:lnSpc>
              <a:buFontTx/>
              <a:buChar char="•"/>
            </a:pPr>
            <a:r>
              <a:rPr lang="en-US" sz="2000" b="1" dirty="0"/>
              <a:t>Hiposmia</a:t>
            </a:r>
          </a:p>
          <a:p>
            <a:pPr marL="228600" indent="-228600" eaLnBrk="0" hangingPunct="0">
              <a:lnSpc>
                <a:spcPct val="90000"/>
              </a:lnSpc>
              <a:buFontTx/>
              <a:buChar char="•"/>
            </a:pPr>
            <a:r>
              <a:rPr lang="en-US" sz="2000" b="1" dirty="0"/>
              <a:t>rhinorrhea</a:t>
            </a:r>
          </a:p>
          <a:p>
            <a:pPr marL="228600" indent="-228600" eaLnBrk="0" hangingPunct="0">
              <a:lnSpc>
                <a:spcPct val="90000"/>
              </a:lnSpc>
              <a:buFontTx/>
              <a:buChar char="•"/>
            </a:pPr>
            <a:r>
              <a:rPr lang="en-US" sz="2000" b="1" dirty="0"/>
              <a:t>Facial pain </a:t>
            </a:r>
          </a:p>
        </p:txBody>
      </p:sp>
      <p:sp>
        <p:nvSpPr>
          <p:cNvPr id="838661" name="Line 5"/>
          <p:cNvSpPr>
            <a:spLocks noChangeShapeType="1"/>
          </p:cNvSpPr>
          <p:nvPr/>
        </p:nvSpPr>
        <p:spPr bwMode="gray">
          <a:xfrm>
            <a:off x="5675313" y="4368800"/>
            <a:ext cx="0" cy="446088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40164" y="4951414"/>
            <a:ext cx="3671887" cy="1736725"/>
            <a:chOff x="1181" y="2869"/>
            <a:chExt cx="2695" cy="1307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835" y="3914"/>
              <a:ext cx="1706" cy="180"/>
              <a:chOff x="2064" y="3914"/>
              <a:chExt cx="1920" cy="180"/>
            </a:xfrm>
          </p:grpSpPr>
          <p:sp>
            <p:nvSpPr>
              <p:cNvPr id="838664" name="Oval 8"/>
              <p:cNvSpPr>
                <a:spLocks noChangeArrowheads="1"/>
              </p:cNvSpPr>
              <p:nvPr/>
            </p:nvSpPr>
            <p:spPr bwMode="gray">
              <a:xfrm>
                <a:off x="3363" y="3979"/>
                <a:ext cx="457" cy="56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65" name="Oval 9"/>
              <p:cNvSpPr>
                <a:spLocks noChangeArrowheads="1"/>
              </p:cNvSpPr>
              <p:nvPr/>
            </p:nvSpPr>
            <p:spPr bwMode="gray">
              <a:xfrm>
                <a:off x="3595" y="3990"/>
                <a:ext cx="108" cy="39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66" name="Oval 10"/>
              <p:cNvSpPr>
                <a:spLocks noChangeArrowheads="1"/>
              </p:cNvSpPr>
              <p:nvPr/>
            </p:nvSpPr>
            <p:spPr bwMode="gray">
              <a:xfrm>
                <a:off x="3500" y="3928"/>
                <a:ext cx="455" cy="56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67" name="Oval 11"/>
              <p:cNvSpPr>
                <a:spLocks noChangeArrowheads="1"/>
              </p:cNvSpPr>
              <p:nvPr/>
            </p:nvSpPr>
            <p:spPr bwMode="gray">
              <a:xfrm>
                <a:off x="3733" y="3939"/>
                <a:ext cx="105" cy="40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68" name="Oval 12"/>
              <p:cNvSpPr>
                <a:spLocks noChangeArrowheads="1"/>
              </p:cNvSpPr>
              <p:nvPr/>
            </p:nvSpPr>
            <p:spPr bwMode="gray">
              <a:xfrm>
                <a:off x="3198" y="3928"/>
                <a:ext cx="456" cy="56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69" name="Oval 13"/>
              <p:cNvSpPr>
                <a:spLocks noChangeArrowheads="1"/>
              </p:cNvSpPr>
              <p:nvPr/>
            </p:nvSpPr>
            <p:spPr bwMode="gray">
              <a:xfrm>
                <a:off x="3431" y="3939"/>
                <a:ext cx="107" cy="40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70" name="Oval 14"/>
              <p:cNvSpPr>
                <a:spLocks noChangeArrowheads="1"/>
              </p:cNvSpPr>
              <p:nvPr/>
            </p:nvSpPr>
            <p:spPr bwMode="gray">
              <a:xfrm>
                <a:off x="2908" y="3928"/>
                <a:ext cx="455" cy="56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71" name="Oval 15"/>
              <p:cNvSpPr>
                <a:spLocks noChangeArrowheads="1"/>
              </p:cNvSpPr>
              <p:nvPr/>
            </p:nvSpPr>
            <p:spPr bwMode="gray">
              <a:xfrm>
                <a:off x="3140" y="3939"/>
                <a:ext cx="107" cy="40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72" name="Oval 16"/>
              <p:cNvSpPr>
                <a:spLocks noChangeArrowheads="1"/>
              </p:cNvSpPr>
              <p:nvPr/>
            </p:nvSpPr>
            <p:spPr bwMode="gray">
              <a:xfrm>
                <a:off x="3014" y="3984"/>
                <a:ext cx="456" cy="59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73" name="Oval 17"/>
              <p:cNvSpPr>
                <a:spLocks noChangeArrowheads="1"/>
              </p:cNvSpPr>
              <p:nvPr/>
            </p:nvSpPr>
            <p:spPr bwMode="gray">
              <a:xfrm>
                <a:off x="3247" y="3998"/>
                <a:ext cx="107" cy="37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74" name="Oval 18"/>
              <p:cNvSpPr>
                <a:spLocks noChangeArrowheads="1"/>
              </p:cNvSpPr>
              <p:nvPr/>
            </p:nvSpPr>
            <p:spPr bwMode="gray">
              <a:xfrm>
                <a:off x="2569" y="3928"/>
                <a:ext cx="455" cy="56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75" name="Oval 19"/>
              <p:cNvSpPr>
                <a:spLocks noChangeArrowheads="1"/>
              </p:cNvSpPr>
              <p:nvPr/>
            </p:nvSpPr>
            <p:spPr bwMode="gray">
              <a:xfrm>
                <a:off x="2801" y="3939"/>
                <a:ext cx="107" cy="40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76" name="Oval 20"/>
              <p:cNvSpPr>
                <a:spLocks noChangeArrowheads="1"/>
              </p:cNvSpPr>
              <p:nvPr/>
            </p:nvSpPr>
            <p:spPr bwMode="gray">
              <a:xfrm>
                <a:off x="2704" y="3984"/>
                <a:ext cx="455" cy="59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77" name="Oval 21"/>
              <p:cNvSpPr>
                <a:spLocks noChangeArrowheads="1"/>
              </p:cNvSpPr>
              <p:nvPr/>
            </p:nvSpPr>
            <p:spPr bwMode="gray">
              <a:xfrm>
                <a:off x="2937" y="3998"/>
                <a:ext cx="106" cy="37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78" name="Oval 22"/>
              <p:cNvSpPr>
                <a:spLocks noChangeArrowheads="1"/>
              </p:cNvSpPr>
              <p:nvPr/>
            </p:nvSpPr>
            <p:spPr bwMode="gray">
              <a:xfrm>
                <a:off x="2315" y="3965"/>
                <a:ext cx="458" cy="59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79" name="Oval 23"/>
              <p:cNvSpPr>
                <a:spLocks noChangeArrowheads="1"/>
              </p:cNvSpPr>
              <p:nvPr/>
            </p:nvSpPr>
            <p:spPr bwMode="gray">
              <a:xfrm>
                <a:off x="2548" y="3979"/>
                <a:ext cx="108" cy="39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80" name="Oval 24"/>
              <p:cNvSpPr>
                <a:spLocks noChangeArrowheads="1"/>
              </p:cNvSpPr>
              <p:nvPr/>
            </p:nvSpPr>
            <p:spPr bwMode="gray">
              <a:xfrm>
                <a:off x="2423" y="4024"/>
                <a:ext cx="455" cy="56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81" name="Oval 25"/>
              <p:cNvSpPr>
                <a:spLocks noChangeArrowheads="1"/>
              </p:cNvSpPr>
              <p:nvPr/>
            </p:nvSpPr>
            <p:spPr bwMode="gray">
              <a:xfrm>
                <a:off x="2656" y="4035"/>
                <a:ext cx="106" cy="39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82" name="Oval 26"/>
              <p:cNvSpPr>
                <a:spLocks noChangeArrowheads="1"/>
              </p:cNvSpPr>
              <p:nvPr/>
            </p:nvSpPr>
            <p:spPr bwMode="gray">
              <a:xfrm>
                <a:off x="2781" y="4035"/>
                <a:ext cx="456" cy="59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83" name="Oval 27"/>
              <p:cNvSpPr>
                <a:spLocks noChangeArrowheads="1"/>
              </p:cNvSpPr>
              <p:nvPr/>
            </p:nvSpPr>
            <p:spPr bwMode="gray">
              <a:xfrm>
                <a:off x="3014" y="4049"/>
                <a:ext cx="107" cy="39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84" name="Oval 28"/>
              <p:cNvSpPr>
                <a:spLocks noChangeArrowheads="1"/>
              </p:cNvSpPr>
              <p:nvPr/>
            </p:nvSpPr>
            <p:spPr bwMode="gray">
              <a:xfrm>
                <a:off x="2064" y="4018"/>
                <a:ext cx="455" cy="56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85" name="Oval 29"/>
              <p:cNvSpPr>
                <a:spLocks noChangeArrowheads="1"/>
              </p:cNvSpPr>
              <p:nvPr/>
            </p:nvSpPr>
            <p:spPr bwMode="gray">
              <a:xfrm>
                <a:off x="2297" y="4029"/>
                <a:ext cx="106" cy="40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86" name="Oval 30"/>
              <p:cNvSpPr>
                <a:spLocks noChangeArrowheads="1"/>
              </p:cNvSpPr>
              <p:nvPr/>
            </p:nvSpPr>
            <p:spPr bwMode="gray">
              <a:xfrm>
                <a:off x="3159" y="4035"/>
                <a:ext cx="457" cy="59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87" name="Oval 31"/>
              <p:cNvSpPr>
                <a:spLocks noChangeArrowheads="1"/>
              </p:cNvSpPr>
              <p:nvPr/>
            </p:nvSpPr>
            <p:spPr bwMode="gray">
              <a:xfrm>
                <a:off x="3392" y="4049"/>
                <a:ext cx="108" cy="39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88" name="Oval 32"/>
              <p:cNvSpPr>
                <a:spLocks noChangeArrowheads="1"/>
              </p:cNvSpPr>
              <p:nvPr/>
            </p:nvSpPr>
            <p:spPr bwMode="gray">
              <a:xfrm>
                <a:off x="3529" y="4029"/>
                <a:ext cx="455" cy="59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89" name="Oval 33"/>
              <p:cNvSpPr>
                <a:spLocks noChangeArrowheads="1"/>
              </p:cNvSpPr>
              <p:nvPr/>
            </p:nvSpPr>
            <p:spPr bwMode="gray">
              <a:xfrm>
                <a:off x="3761" y="4043"/>
                <a:ext cx="107" cy="37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90" name="Oval 34"/>
              <p:cNvSpPr>
                <a:spLocks noChangeArrowheads="1"/>
              </p:cNvSpPr>
              <p:nvPr/>
            </p:nvSpPr>
            <p:spPr bwMode="gray">
              <a:xfrm>
                <a:off x="2199" y="3914"/>
                <a:ext cx="457" cy="59"/>
              </a:xfrm>
              <a:prstGeom prst="ellipse">
                <a:avLst/>
              </a:prstGeom>
              <a:solidFill>
                <a:srgbClr val="4C2E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91" name="Oval 35"/>
              <p:cNvSpPr>
                <a:spLocks noChangeArrowheads="1"/>
              </p:cNvSpPr>
              <p:nvPr/>
            </p:nvSpPr>
            <p:spPr bwMode="gray">
              <a:xfrm>
                <a:off x="2432" y="3928"/>
                <a:ext cx="108" cy="37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</p:grpSp>
        <p:sp>
          <p:nvSpPr>
            <p:cNvPr id="838692" name="Oval 36"/>
            <p:cNvSpPr>
              <a:spLocks noChangeArrowheads="1"/>
            </p:cNvSpPr>
            <p:nvPr/>
          </p:nvSpPr>
          <p:spPr bwMode="gray">
            <a:xfrm>
              <a:off x="2619" y="3611"/>
              <a:ext cx="327" cy="250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693" name="Oval 37"/>
            <p:cNvSpPr>
              <a:spLocks noChangeArrowheads="1"/>
            </p:cNvSpPr>
            <p:nvPr/>
          </p:nvSpPr>
          <p:spPr bwMode="gray">
            <a:xfrm>
              <a:off x="2613" y="3606"/>
              <a:ext cx="338" cy="260"/>
            </a:xfrm>
            <a:prstGeom prst="ellipse">
              <a:avLst/>
            </a:prstGeom>
            <a:solidFill>
              <a:srgbClr val="FC0128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694" name="Oval 38"/>
            <p:cNvSpPr>
              <a:spLocks noChangeArrowheads="1"/>
            </p:cNvSpPr>
            <p:nvPr/>
          </p:nvSpPr>
          <p:spPr bwMode="gray">
            <a:xfrm>
              <a:off x="2667" y="3653"/>
              <a:ext cx="236" cy="171"/>
            </a:xfrm>
            <a:prstGeom prst="ellipse">
              <a:avLst/>
            </a:prstGeom>
            <a:solidFill>
              <a:srgbClr val="FF7373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1397" y="3618"/>
              <a:ext cx="996" cy="200"/>
              <a:chOff x="1572" y="3618"/>
              <a:chExt cx="1120" cy="200"/>
            </a:xfrm>
          </p:grpSpPr>
          <p:sp>
            <p:nvSpPr>
              <p:cNvPr id="838696" name="Oval 40"/>
              <p:cNvSpPr>
                <a:spLocks noChangeArrowheads="1"/>
              </p:cNvSpPr>
              <p:nvPr/>
            </p:nvSpPr>
            <p:spPr bwMode="gray">
              <a:xfrm>
                <a:off x="1705" y="3689"/>
                <a:ext cx="838" cy="51"/>
              </a:xfrm>
              <a:prstGeom prst="ellipse">
                <a:avLst/>
              </a:prstGeom>
              <a:solidFill>
                <a:srgbClr val="FFFFFF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97" name="Oval 41"/>
              <p:cNvSpPr>
                <a:spLocks noChangeArrowheads="1"/>
              </p:cNvSpPr>
              <p:nvPr/>
            </p:nvSpPr>
            <p:spPr bwMode="gray">
              <a:xfrm>
                <a:off x="1698" y="3682"/>
                <a:ext cx="853" cy="65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98" name="Oval 42"/>
              <p:cNvSpPr>
                <a:spLocks noChangeArrowheads="1"/>
              </p:cNvSpPr>
              <p:nvPr/>
            </p:nvSpPr>
            <p:spPr bwMode="gray">
              <a:xfrm>
                <a:off x="1846" y="3759"/>
                <a:ext cx="838" cy="52"/>
              </a:xfrm>
              <a:prstGeom prst="ellipse">
                <a:avLst/>
              </a:prstGeom>
              <a:solidFill>
                <a:srgbClr val="FFFFFF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699" name="Oval 43"/>
              <p:cNvSpPr>
                <a:spLocks noChangeArrowheads="1"/>
              </p:cNvSpPr>
              <p:nvPr/>
            </p:nvSpPr>
            <p:spPr bwMode="gray">
              <a:xfrm>
                <a:off x="1839" y="3754"/>
                <a:ext cx="853" cy="64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700" name="Oval 44"/>
              <p:cNvSpPr>
                <a:spLocks noChangeArrowheads="1"/>
              </p:cNvSpPr>
              <p:nvPr/>
            </p:nvSpPr>
            <p:spPr bwMode="gray">
              <a:xfrm>
                <a:off x="2230" y="3766"/>
                <a:ext cx="180" cy="52"/>
              </a:xfrm>
              <a:prstGeom prst="ellipse">
                <a:avLst/>
              </a:prstGeom>
              <a:solidFill>
                <a:srgbClr val="676767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701" name="Oval 45"/>
              <p:cNvSpPr>
                <a:spLocks noChangeArrowheads="1"/>
              </p:cNvSpPr>
              <p:nvPr/>
            </p:nvSpPr>
            <p:spPr bwMode="gray">
              <a:xfrm>
                <a:off x="1580" y="3625"/>
                <a:ext cx="838" cy="52"/>
              </a:xfrm>
              <a:prstGeom prst="ellipse">
                <a:avLst/>
              </a:prstGeom>
              <a:solidFill>
                <a:srgbClr val="FFFFFF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702" name="Oval 46"/>
              <p:cNvSpPr>
                <a:spLocks noChangeArrowheads="1"/>
              </p:cNvSpPr>
              <p:nvPr/>
            </p:nvSpPr>
            <p:spPr bwMode="gray">
              <a:xfrm>
                <a:off x="1572" y="3618"/>
                <a:ext cx="853" cy="64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703" name="Oval 47"/>
              <p:cNvSpPr>
                <a:spLocks noChangeArrowheads="1"/>
              </p:cNvSpPr>
              <p:nvPr/>
            </p:nvSpPr>
            <p:spPr bwMode="gray">
              <a:xfrm>
                <a:off x="2057" y="3696"/>
                <a:ext cx="180" cy="51"/>
              </a:xfrm>
              <a:prstGeom prst="ellipse">
                <a:avLst/>
              </a:prstGeom>
              <a:solidFill>
                <a:srgbClr val="676767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838704" name="Oval 48"/>
              <p:cNvSpPr>
                <a:spLocks noChangeArrowheads="1"/>
              </p:cNvSpPr>
              <p:nvPr/>
            </p:nvSpPr>
            <p:spPr bwMode="gray">
              <a:xfrm>
                <a:off x="1933" y="3625"/>
                <a:ext cx="180" cy="52"/>
              </a:xfrm>
              <a:prstGeom prst="ellipse">
                <a:avLst/>
              </a:prstGeom>
              <a:solidFill>
                <a:srgbClr val="676767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</p:grpSp>
        <p:sp>
          <p:nvSpPr>
            <p:cNvPr id="838705" name="AutoShape 49"/>
            <p:cNvSpPr>
              <a:spLocks noChangeArrowheads="1"/>
            </p:cNvSpPr>
            <p:nvPr/>
          </p:nvSpPr>
          <p:spPr bwMode="gray">
            <a:xfrm>
              <a:off x="1387" y="2990"/>
              <a:ext cx="249" cy="280"/>
            </a:xfrm>
            <a:prstGeom prst="roundRect">
              <a:avLst>
                <a:gd name="adj" fmla="val 37486"/>
              </a:avLst>
            </a:prstGeom>
            <a:solidFill>
              <a:srgbClr val="AD69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06" name="AutoShape 50"/>
            <p:cNvSpPr>
              <a:spLocks noChangeArrowheads="1"/>
            </p:cNvSpPr>
            <p:nvPr/>
          </p:nvSpPr>
          <p:spPr bwMode="gray">
            <a:xfrm>
              <a:off x="1380" y="2982"/>
              <a:ext cx="263" cy="296"/>
            </a:xfrm>
            <a:prstGeom prst="roundRect">
              <a:avLst>
                <a:gd name="adj" fmla="val 38144"/>
              </a:avLst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07" name="AutoShape 51"/>
            <p:cNvSpPr>
              <a:spLocks noChangeArrowheads="1"/>
            </p:cNvSpPr>
            <p:nvPr/>
          </p:nvSpPr>
          <p:spPr bwMode="gray">
            <a:xfrm>
              <a:off x="1643" y="2990"/>
              <a:ext cx="249" cy="280"/>
            </a:xfrm>
            <a:prstGeom prst="roundRect">
              <a:avLst>
                <a:gd name="adj" fmla="val 37486"/>
              </a:avLst>
            </a:prstGeom>
            <a:solidFill>
              <a:srgbClr val="AD69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08" name="AutoShape 52"/>
            <p:cNvSpPr>
              <a:spLocks noChangeArrowheads="1"/>
            </p:cNvSpPr>
            <p:nvPr/>
          </p:nvSpPr>
          <p:spPr bwMode="gray">
            <a:xfrm>
              <a:off x="1636" y="2982"/>
              <a:ext cx="263" cy="296"/>
            </a:xfrm>
            <a:prstGeom prst="roundRect">
              <a:avLst>
                <a:gd name="adj" fmla="val 38144"/>
              </a:avLst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09" name="AutoShape 53"/>
            <p:cNvSpPr>
              <a:spLocks noChangeArrowheads="1"/>
            </p:cNvSpPr>
            <p:nvPr/>
          </p:nvSpPr>
          <p:spPr bwMode="gray">
            <a:xfrm>
              <a:off x="1899" y="2990"/>
              <a:ext cx="249" cy="280"/>
            </a:xfrm>
            <a:prstGeom prst="roundRect">
              <a:avLst>
                <a:gd name="adj" fmla="val 37486"/>
              </a:avLst>
            </a:prstGeom>
            <a:solidFill>
              <a:srgbClr val="4C2E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10" name="AutoShape 54"/>
            <p:cNvSpPr>
              <a:spLocks noChangeArrowheads="1"/>
            </p:cNvSpPr>
            <p:nvPr/>
          </p:nvSpPr>
          <p:spPr bwMode="gray">
            <a:xfrm>
              <a:off x="1892" y="2982"/>
              <a:ext cx="263" cy="296"/>
            </a:xfrm>
            <a:prstGeom prst="roundRect">
              <a:avLst>
                <a:gd name="adj" fmla="val 38144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11" name="AutoShape 55"/>
            <p:cNvSpPr>
              <a:spLocks noChangeArrowheads="1"/>
            </p:cNvSpPr>
            <p:nvPr/>
          </p:nvSpPr>
          <p:spPr bwMode="gray">
            <a:xfrm>
              <a:off x="2155" y="2990"/>
              <a:ext cx="249" cy="280"/>
            </a:xfrm>
            <a:prstGeom prst="roundRect">
              <a:avLst>
                <a:gd name="adj" fmla="val 37486"/>
              </a:avLst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12" name="AutoShape 56"/>
            <p:cNvSpPr>
              <a:spLocks noChangeArrowheads="1"/>
            </p:cNvSpPr>
            <p:nvPr/>
          </p:nvSpPr>
          <p:spPr bwMode="gray">
            <a:xfrm>
              <a:off x="2148" y="2982"/>
              <a:ext cx="263" cy="296"/>
            </a:xfrm>
            <a:prstGeom prst="roundRect">
              <a:avLst>
                <a:gd name="adj" fmla="val 38144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13" name="AutoShape 57"/>
            <p:cNvSpPr>
              <a:spLocks noChangeArrowheads="1"/>
            </p:cNvSpPr>
            <p:nvPr/>
          </p:nvSpPr>
          <p:spPr bwMode="gray">
            <a:xfrm>
              <a:off x="2411" y="2990"/>
              <a:ext cx="249" cy="280"/>
            </a:xfrm>
            <a:prstGeom prst="roundRect">
              <a:avLst>
                <a:gd name="adj" fmla="val 37486"/>
              </a:avLst>
            </a:prstGeom>
            <a:solidFill>
              <a:srgbClr val="AD69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14" name="AutoShape 58"/>
            <p:cNvSpPr>
              <a:spLocks noChangeArrowheads="1"/>
            </p:cNvSpPr>
            <p:nvPr/>
          </p:nvSpPr>
          <p:spPr bwMode="gray">
            <a:xfrm>
              <a:off x="2404" y="2982"/>
              <a:ext cx="263" cy="296"/>
            </a:xfrm>
            <a:prstGeom prst="roundRect">
              <a:avLst>
                <a:gd name="adj" fmla="val 38144"/>
              </a:avLst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15" name="AutoShape 59"/>
            <p:cNvSpPr>
              <a:spLocks noChangeArrowheads="1"/>
            </p:cNvSpPr>
            <p:nvPr/>
          </p:nvSpPr>
          <p:spPr bwMode="gray">
            <a:xfrm>
              <a:off x="2667" y="2990"/>
              <a:ext cx="249" cy="280"/>
            </a:xfrm>
            <a:prstGeom prst="roundRect">
              <a:avLst>
                <a:gd name="adj" fmla="val 37486"/>
              </a:avLst>
            </a:prstGeom>
            <a:solidFill>
              <a:srgbClr val="AD69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16" name="AutoShape 60"/>
            <p:cNvSpPr>
              <a:spLocks noChangeArrowheads="1"/>
            </p:cNvSpPr>
            <p:nvPr/>
          </p:nvSpPr>
          <p:spPr bwMode="gray">
            <a:xfrm>
              <a:off x="2660" y="2982"/>
              <a:ext cx="263" cy="296"/>
            </a:xfrm>
            <a:prstGeom prst="roundRect">
              <a:avLst>
                <a:gd name="adj" fmla="val 38144"/>
              </a:avLst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17" name="AutoShape 61"/>
            <p:cNvSpPr>
              <a:spLocks noChangeArrowheads="1"/>
            </p:cNvSpPr>
            <p:nvPr/>
          </p:nvSpPr>
          <p:spPr bwMode="gray">
            <a:xfrm>
              <a:off x="2923" y="2990"/>
              <a:ext cx="249" cy="280"/>
            </a:xfrm>
            <a:prstGeom prst="roundRect">
              <a:avLst>
                <a:gd name="adj" fmla="val 37486"/>
              </a:avLst>
            </a:prstGeom>
            <a:solidFill>
              <a:srgbClr val="AD69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18" name="AutoShape 62"/>
            <p:cNvSpPr>
              <a:spLocks noChangeArrowheads="1"/>
            </p:cNvSpPr>
            <p:nvPr/>
          </p:nvSpPr>
          <p:spPr bwMode="gray">
            <a:xfrm>
              <a:off x="2916" y="2982"/>
              <a:ext cx="263" cy="296"/>
            </a:xfrm>
            <a:prstGeom prst="roundRect">
              <a:avLst>
                <a:gd name="adj" fmla="val 38144"/>
              </a:avLst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19" name="AutoShape 63"/>
            <p:cNvSpPr>
              <a:spLocks noChangeArrowheads="1"/>
            </p:cNvSpPr>
            <p:nvPr/>
          </p:nvSpPr>
          <p:spPr bwMode="gray">
            <a:xfrm>
              <a:off x="3179" y="2990"/>
              <a:ext cx="249" cy="280"/>
            </a:xfrm>
            <a:prstGeom prst="roundRect">
              <a:avLst>
                <a:gd name="adj" fmla="val 37486"/>
              </a:avLst>
            </a:prstGeom>
            <a:solidFill>
              <a:srgbClr val="4C2E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20" name="AutoShape 64"/>
            <p:cNvSpPr>
              <a:spLocks noChangeArrowheads="1"/>
            </p:cNvSpPr>
            <p:nvPr/>
          </p:nvSpPr>
          <p:spPr bwMode="gray">
            <a:xfrm>
              <a:off x="3172" y="2982"/>
              <a:ext cx="263" cy="296"/>
            </a:xfrm>
            <a:prstGeom prst="roundRect">
              <a:avLst>
                <a:gd name="adj" fmla="val 38144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21" name="AutoShape 65"/>
            <p:cNvSpPr>
              <a:spLocks noChangeArrowheads="1"/>
            </p:cNvSpPr>
            <p:nvPr/>
          </p:nvSpPr>
          <p:spPr bwMode="gray">
            <a:xfrm>
              <a:off x="3435" y="2990"/>
              <a:ext cx="249" cy="280"/>
            </a:xfrm>
            <a:prstGeom prst="roundRect">
              <a:avLst>
                <a:gd name="adj" fmla="val 37486"/>
              </a:avLst>
            </a:prstGeom>
            <a:solidFill>
              <a:srgbClr val="AD69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22" name="AutoShape 66"/>
            <p:cNvSpPr>
              <a:spLocks noChangeArrowheads="1"/>
            </p:cNvSpPr>
            <p:nvPr/>
          </p:nvSpPr>
          <p:spPr bwMode="gray">
            <a:xfrm>
              <a:off x="3428" y="2982"/>
              <a:ext cx="263" cy="296"/>
            </a:xfrm>
            <a:prstGeom prst="roundRect">
              <a:avLst>
                <a:gd name="adj" fmla="val 38144"/>
              </a:avLst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23" name="Line 67"/>
            <p:cNvSpPr>
              <a:spLocks noChangeShapeType="1"/>
            </p:cNvSpPr>
            <p:nvPr/>
          </p:nvSpPr>
          <p:spPr bwMode="gray">
            <a:xfrm>
              <a:off x="1451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24" name="Line 68"/>
            <p:cNvSpPr>
              <a:spLocks noChangeShapeType="1"/>
            </p:cNvSpPr>
            <p:nvPr/>
          </p:nvSpPr>
          <p:spPr bwMode="gray">
            <a:xfrm>
              <a:off x="1515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25" name="Line 69"/>
            <p:cNvSpPr>
              <a:spLocks noChangeShapeType="1"/>
            </p:cNvSpPr>
            <p:nvPr/>
          </p:nvSpPr>
          <p:spPr bwMode="gray">
            <a:xfrm>
              <a:off x="1579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26" name="Line 70"/>
            <p:cNvSpPr>
              <a:spLocks noChangeShapeType="1"/>
            </p:cNvSpPr>
            <p:nvPr/>
          </p:nvSpPr>
          <p:spPr bwMode="gray">
            <a:xfrm>
              <a:off x="1963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27" name="Line 71"/>
            <p:cNvSpPr>
              <a:spLocks noChangeShapeType="1"/>
            </p:cNvSpPr>
            <p:nvPr/>
          </p:nvSpPr>
          <p:spPr bwMode="gray">
            <a:xfrm>
              <a:off x="2027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28" name="Line 72"/>
            <p:cNvSpPr>
              <a:spLocks noChangeShapeType="1"/>
            </p:cNvSpPr>
            <p:nvPr/>
          </p:nvSpPr>
          <p:spPr bwMode="gray">
            <a:xfrm>
              <a:off x="2091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29" name="Line 73"/>
            <p:cNvSpPr>
              <a:spLocks noChangeShapeType="1"/>
            </p:cNvSpPr>
            <p:nvPr/>
          </p:nvSpPr>
          <p:spPr bwMode="gray">
            <a:xfrm>
              <a:off x="2219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30" name="Line 74"/>
            <p:cNvSpPr>
              <a:spLocks noChangeShapeType="1"/>
            </p:cNvSpPr>
            <p:nvPr/>
          </p:nvSpPr>
          <p:spPr bwMode="gray">
            <a:xfrm>
              <a:off x="2283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31" name="Line 75"/>
            <p:cNvSpPr>
              <a:spLocks noChangeShapeType="1"/>
            </p:cNvSpPr>
            <p:nvPr/>
          </p:nvSpPr>
          <p:spPr bwMode="gray">
            <a:xfrm>
              <a:off x="2347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32" name="Line 76"/>
            <p:cNvSpPr>
              <a:spLocks noChangeShapeType="1"/>
            </p:cNvSpPr>
            <p:nvPr/>
          </p:nvSpPr>
          <p:spPr bwMode="gray">
            <a:xfrm>
              <a:off x="2475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33" name="Line 77"/>
            <p:cNvSpPr>
              <a:spLocks noChangeShapeType="1"/>
            </p:cNvSpPr>
            <p:nvPr/>
          </p:nvSpPr>
          <p:spPr bwMode="gray">
            <a:xfrm>
              <a:off x="2539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34" name="Line 78"/>
            <p:cNvSpPr>
              <a:spLocks noChangeShapeType="1"/>
            </p:cNvSpPr>
            <p:nvPr/>
          </p:nvSpPr>
          <p:spPr bwMode="gray">
            <a:xfrm>
              <a:off x="2603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35" name="Line 79"/>
            <p:cNvSpPr>
              <a:spLocks noChangeShapeType="1"/>
            </p:cNvSpPr>
            <p:nvPr/>
          </p:nvSpPr>
          <p:spPr bwMode="gray">
            <a:xfrm>
              <a:off x="2987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36" name="Line 80"/>
            <p:cNvSpPr>
              <a:spLocks noChangeShapeType="1"/>
            </p:cNvSpPr>
            <p:nvPr/>
          </p:nvSpPr>
          <p:spPr bwMode="gray">
            <a:xfrm>
              <a:off x="3051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37" name="Line 81"/>
            <p:cNvSpPr>
              <a:spLocks noChangeShapeType="1"/>
            </p:cNvSpPr>
            <p:nvPr/>
          </p:nvSpPr>
          <p:spPr bwMode="gray">
            <a:xfrm>
              <a:off x="3115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38" name="Line 82"/>
            <p:cNvSpPr>
              <a:spLocks noChangeShapeType="1"/>
            </p:cNvSpPr>
            <p:nvPr/>
          </p:nvSpPr>
          <p:spPr bwMode="gray">
            <a:xfrm>
              <a:off x="3243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39" name="Line 83"/>
            <p:cNvSpPr>
              <a:spLocks noChangeShapeType="1"/>
            </p:cNvSpPr>
            <p:nvPr/>
          </p:nvSpPr>
          <p:spPr bwMode="gray">
            <a:xfrm>
              <a:off x="3307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40" name="Line 84"/>
            <p:cNvSpPr>
              <a:spLocks noChangeShapeType="1"/>
            </p:cNvSpPr>
            <p:nvPr/>
          </p:nvSpPr>
          <p:spPr bwMode="gray">
            <a:xfrm>
              <a:off x="3371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41" name="Line 85"/>
            <p:cNvSpPr>
              <a:spLocks noChangeShapeType="1"/>
            </p:cNvSpPr>
            <p:nvPr/>
          </p:nvSpPr>
          <p:spPr bwMode="gray">
            <a:xfrm>
              <a:off x="3499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42" name="Line 86"/>
            <p:cNvSpPr>
              <a:spLocks noChangeShapeType="1"/>
            </p:cNvSpPr>
            <p:nvPr/>
          </p:nvSpPr>
          <p:spPr bwMode="gray">
            <a:xfrm>
              <a:off x="3563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43" name="Line 87"/>
            <p:cNvSpPr>
              <a:spLocks noChangeShapeType="1"/>
            </p:cNvSpPr>
            <p:nvPr/>
          </p:nvSpPr>
          <p:spPr bwMode="gray">
            <a:xfrm>
              <a:off x="3627" y="2869"/>
              <a:ext cx="0" cy="1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44" name="AutoShape 88"/>
            <p:cNvSpPr>
              <a:spLocks noChangeArrowheads="1"/>
            </p:cNvSpPr>
            <p:nvPr/>
          </p:nvSpPr>
          <p:spPr bwMode="gray">
            <a:xfrm>
              <a:off x="1508" y="3278"/>
              <a:ext cx="248" cy="136"/>
            </a:xfrm>
            <a:prstGeom prst="roundRect">
              <a:avLst>
                <a:gd name="adj" fmla="val 49991"/>
              </a:avLst>
            </a:prstGeom>
            <a:solidFill>
              <a:srgbClr val="4C2E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45" name="AutoShape 89"/>
            <p:cNvSpPr>
              <a:spLocks noChangeArrowheads="1"/>
            </p:cNvSpPr>
            <p:nvPr/>
          </p:nvSpPr>
          <p:spPr bwMode="gray">
            <a:xfrm>
              <a:off x="1500" y="3270"/>
              <a:ext cx="264" cy="152"/>
            </a:xfrm>
            <a:prstGeom prst="roundRect">
              <a:avLst>
                <a:gd name="adj" fmla="val 49991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46" name="AutoShape 90"/>
            <p:cNvSpPr>
              <a:spLocks noChangeArrowheads="1"/>
            </p:cNvSpPr>
            <p:nvPr/>
          </p:nvSpPr>
          <p:spPr bwMode="gray">
            <a:xfrm>
              <a:off x="1771" y="3278"/>
              <a:ext cx="249" cy="136"/>
            </a:xfrm>
            <a:prstGeom prst="roundRect">
              <a:avLst>
                <a:gd name="adj" fmla="val 49991"/>
              </a:avLst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47" name="AutoShape 91"/>
            <p:cNvSpPr>
              <a:spLocks noChangeArrowheads="1"/>
            </p:cNvSpPr>
            <p:nvPr/>
          </p:nvSpPr>
          <p:spPr bwMode="gray">
            <a:xfrm>
              <a:off x="1764" y="3270"/>
              <a:ext cx="263" cy="152"/>
            </a:xfrm>
            <a:prstGeom prst="roundRect">
              <a:avLst>
                <a:gd name="adj" fmla="val 49991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48" name="AutoShape 92"/>
            <p:cNvSpPr>
              <a:spLocks noChangeArrowheads="1"/>
            </p:cNvSpPr>
            <p:nvPr/>
          </p:nvSpPr>
          <p:spPr bwMode="gray">
            <a:xfrm>
              <a:off x="2027" y="3278"/>
              <a:ext cx="249" cy="136"/>
            </a:xfrm>
            <a:prstGeom prst="roundRect">
              <a:avLst>
                <a:gd name="adj" fmla="val 49991"/>
              </a:avLst>
            </a:prstGeom>
            <a:solidFill>
              <a:srgbClr val="4C2E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49" name="AutoShape 93"/>
            <p:cNvSpPr>
              <a:spLocks noChangeArrowheads="1"/>
            </p:cNvSpPr>
            <p:nvPr/>
          </p:nvSpPr>
          <p:spPr bwMode="gray">
            <a:xfrm>
              <a:off x="2020" y="3270"/>
              <a:ext cx="263" cy="152"/>
            </a:xfrm>
            <a:prstGeom prst="roundRect">
              <a:avLst>
                <a:gd name="adj" fmla="val 49991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50" name="AutoShape 94"/>
            <p:cNvSpPr>
              <a:spLocks noChangeArrowheads="1"/>
            </p:cNvSpPr>
            <p:nvPr/>
          </p:nvSpPr>
          <p:spPr bwMode="gray">
            <a:xfrm>
              <a:off x="2283" y="3278"/>
              <a:ext cx="249" cy="136"/>
            </a:xfrm>
            <a:prstGeom prst="roundRect">
              <a:avLst>
                <a:gd name="adj" fmla="val 49991"/>
              </a:avLst>
            </a:prstGeom>
            <a:solidFill>
              <a:srgbClr val="4C2E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51" name="AutoShape 95"/>
            <p:cNvSpPr>
              <a:spLocks noChangeArrowheads="1"/>
            </p:cNvSpPr>
            <p:nvPr/>
          </p:nvSpPr>
          <p:spPr bwMode="gray">
            <a:xfrm>
              <a:off x="2276" y="3270"/>
              <a:ext cx="263" cy="152"/>
            </a:xfrm>
            <a:prstGeom prst="roundRect">
              <a:avLst>
                <a:gd name="adj" fmla="val 49991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52" name="AutoShape 96"/>
            <p:cNvSpPr>
              <a:spLocks noChangeArrowheads="1"/>
            </p:cNvSpPr>
            <p:nvPr/>
          </p:nvSpPr>
          <p:spPr bwMode="gray">
            <a:xfrm>
              <a:off x="2539" y="3278"/>
              <a:ext cx="249" cy="136"/>
            </a:xfrm>
            <a:prstGeom prst="roundRect">
              <a:avLst>
                <a:gd name="adj" fmla="val 49991"/>
              </a:avLst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53" name="AutoShape 97"/>
            <p:cNvSpPr>
              <a:spLocks noChangeArrowheads="1"/>
            </p:cNvSpPr>
            <p:nvPr/>
          </p:nvSpPr>
          <p:spPr bwMode="gray">
            <a:xfrm>
              <a:off x="2532" y="3270"/>
              <a:ext cx="263" cy="152"/>
            </a:xfrm>
            <a:prstGeom prst="roundRect">
              <a:avLst>
                <a:gd name="adj" fmla="val 49991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54" name="AutoShape 98"/>
            <p:cNvSpPr>
              <a:spLocks noChangeArrowheads="1"/>
            </p:cNvSpPr>
            <p:nvPr/>
          </p:nvSpPr>
          <p:spPr bwMode="gray">
            <a:xfrm>
              <a:off x="2795" y="3278"/>
              <a:ext cx="249" cy="136"/>
            </a:xfrm>
            <a:prstGeom prst="roundRect">
              <a:avLst>
                <a:gd name="adj" fmla="val 49991"/>
              </a:avLst>
            </a:prstGeom>
            <a:solidFill>
              <a:srgbClr val="4C2E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55" name="AutoShape 99"/>
            <p:cNvSpPr>
              <a:spLocks noChangeArrowheads="1"/>
            </p:cNvSpPr>
            <p:nvPr/>
          </p:nvSpPr>
          <p:spPr bwMode="gray">
            <a:xfrm>
              <a:off x="2788" y="3270"/>
              <a:ext cx="263" cy="152"/>
            </a:xfrm>
            <a:prstGeom prst="roundRect">
              <a:avLst>
                <a:gd name="adj" fmla="val 49991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56" name="AutoShape 100"/>
            <p:cNvSpPr>
              <a:spLocks noChangeArrowheads="1"/>
            </p:cNvSpPr>
            <p:nvPr/>
          </p:nvSpPr>
          <p:spPr bwMode="gray">
            <a:xfrm>
              <a:off x="3051" y="3278"/>
              <a:ext cx="249" cy="136"/>
            </a:xfrm>
            <a:prstGeom prst="roundRect">
              <a:avLst>
                <a:gd name="adj" fmla="val 49991"/>
              </a:avLst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57" name="AutoShape 101"/>
            <p:cNvSpPr>
              <a:spLocks noChangeArrowheads="1"/>
            </p:cNvSpPr>
            <p:nvPr/>
          </p:nvSpPr>
          <p:spPr bwMode="gray">
            <a:xfrm>
              <a:off x="3044" y="3270"/>
              <a:ext cx="263" cy="152"/>
            </a:xfrm>
            <a:prstGeom prst="roundRect">
              <a:avLst>
                <a:gd name="adj" fmla="val 49991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58" name="AutoShape 102"/>
            <p:cNvSpPr>
              <a:spLocks noChangeArrowheads="1"/>
            </p:cNvSpPr>
            <p:nvPr/>
          </p:nvSpPr>
          <p:spPr bwMode="gray">
            <a:xfrm>
              <a:off x="3307" y="3278"/>
              <a:ext cx="249" cy="136"/>
            </a:xfrm>
            <a:prstGeom prst="roundRect">
              <a:avLst>
                <a:gd name="adj" fmla="val 49991"/>
              </a:avLst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59" name="AutoShape 103"/>
            <p:cNvSpPr>
              <a:spLocks noChangeArrowheads="1"/>
            </p:cNvSpPr>
            <p:nvPr/>
          </p:nvSpPr>
          <p:spPr bwMode="gray">
            <a:xfrm>
              <a:off x="3300" y="3270"/>
              <a:ext cx="263" cy="152"/>
            </a:xfrm>
            <a:prstGeom prst="roundRect">
              <a:avLst>
                <a:gd name="adj" fmla="val 49991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60" name="AutoShape 104"/>
            <p:cNvSpPr>
              <a:spLocks noChangeArrowheads="1"/>
            </p:cNvSpPr>
            <p:nvPr/>
          </p:nvSpPr>
          <p:spPr bwMode="gray">
            <a:xfrm>
              <a:off x="3563" y="3278"/>
              <a:ext cx="249" cy="136"/>
            </a:xfrm>
            <a:prstGeom prst="roundRect">
              <a:avLst>
                <a:gd name="adj" fmla="val 49991"/>
              </a:avLst>
            </a:prstGeom>
            <a:solidFill>
              <a:srgbClr val="4C2E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61" name="AutoShape 105"/>
            <p:cNvSpPr>
              <a:spLocks noChangeArrowheads="1"/>
            </p:cNvSpPr>
            <p:nvPr/>
          </p:nvSpPr>
          <p:spPr bwMode="gray">
            <a:xfrm>
              <a:off x="3556" y="3270"/>
              <a:ext cx="263" cy="152"/>
            </a:xfrm>
            <a:prstGeom prst="roundRect">
              <a:avLst>
                <a:gd name="adj" fmla="val 49991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62" name="AutoShape 106"/>
            <p:cNvSpPr>
              <a:spLocks noChangeArrowheads="1"/>
            </p:cNvSpPr>
            <p:nvPr/>
          </p:nvSpPr>
          <p:spPr bwMode="gray">
            <a:xfrm>
              <a:off x="1259" y="3278"/>
              <a:ext cx="249" cy="136"/>
            </a:xfrm>
            <a:prstGeom prst="roundRect">
              <a:avLst>
                <a:gd name="adj" fmla="val 49991"/>
              </a:avLst>
            </a:prstGeom>
            <a:solidFill>
              <a:srgbClr val="4C2E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63" name="AutoShape 107"/>
            <p:cNvSpPr>
              <a:spLocks noChangeArrowheads="1"/>
            </p:cNvSpPr>
            <p:nvPr/>
          </p:nvSpPr>
          <p:spPr bwMode="gray">
            <a:xfrm>
              <a:off x="1252" y="3270"/>
              <a:ext cx="263" cy="152"/>
            </a:xfrm>
            <a:prstGeom prst="roundRect">
              <a:avLst>
                <a:gd name="adj" fmla="val 49991"/>
              </a:avLst>
            </a:prstGeom>
            <a:solidFill>
              <a:srgbClr val="AD69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64" name="Oval 108"/>
            <p:cNvSpPr>
              <a:spLocks noChangeArrowheads="1"/>
            </p:cNvSpPr>
            <p:nvPr/>
          </p:nvSpPr>
          <p:spPr bwMode="gray">
            <a:xfrm>
              <a:off x="1614" y="3318"/>
              <a:ext cx="64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65" name="Oval 109"/>
            <p:cNvSpPr>
              <a:spLocks noChangeArrowheads="1"/>
            </p:cNvSpPr>
            <p:nvPr/>
          </p:nvSpPr>
          <p:spPr bwMode="gray">
            <a:xfrm>
              <a:off x="1870" y="3318"/>
              <a:ext cx="64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66" name="Oval 110"/>
            <p:cNvSpPr>
              <a:spLocks noChangeArrowheads="1"/>
            </p:cNvSpPr>
            <p:nvPr/>
          </p:nvSpPr>
          <p:spPr bwMode="gray">
            <a:xfrm>
              <a:off x="2126" y="3318"/>
              <a:ext cx="64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67" name="Oval 111"/>
            <p:cNvSpPr>
              <a:spLocks noChangeArrowheads="1"/>
            </p:cNvSpPr>
            <p:nvPr/>
          </p:nvSpPr>
          <p:spPr bwMode="gray">
            <a:xfrm>
              <a:off x="1358" y="3318"/>
              <a:ext cx="64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68" name="Oval 112"/>
            <p:cNvSpPr>
              <a:spLocks noChangeArrowheads="1"/>
            </p:cNvSpPr>
            <p:nvPr/>
          </p:nvSpPr>
          <p:spPr bwMode="gray">
            <a:xfrm>
              <a:off x="2382" y="3318"/>
              <a:ext cx="64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69" name="Oval 113"/>
            <p:cNvSpPr>
              <a:spLocks noChangeArrowheads="1"/>
            </p:cNvSpPr>
            <p:nvPr/>
          </p:nvSpPr>
          <p:spPr bwMode="gray">
            <a:xfrm>
              <a:off x="2638" y="3318"/>
              <a:ext cx="64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70" name="Oval 114"/>
            <p:cNvSpPr>
              <a:spLocks noChangeArrowheads="1"/>
            </p:cNvSpPr>
            <p:nvPr/>
          </p:nvSpPr>
          <p:spPr bwMode="gray">
            <a:xfrm>
              <a:off x="2894" y="3318"/>
              <a:ext cx="64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71" name="Oval 115"/>
            <p:cNvSpPr>
              <a:spLocks noChangeArrowheads="1"/>
            </p:cNvSpPr>
            <p:nvPr/>
          </p:nvSpPr>
          <p:spPr bwMode="gray">
            <a:xfrm>
              <a:off x="3150" y="3318"/>
              <a:ext cx="64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72" name="Oval 116"/>
            <p:cNvSpPr>
              <a:spLocks noChangeArrowheads="1"/>
            </p:cNvSpPr>
            <p:nvPr/>
          </p:nvSpPr>
          <p:spPr bwMode="gray">
            <a:xfrm>
              <a:off x="3406" y="3318"/>
              <a:ext cx="64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73" name="Oval 117"/>
            <p:cNvSpPr>
              <a:spLocks noChangeArrowheads="1"/>
            </p:cNvSpPr>
            <p:nvPr/>
          </p:nvSpPr>
          <p:spPr bwMode="gray">
            <a:xfrm>
              <a:off x="3662" y="3318"/>
              <a:ext cx="64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74" name="Oval 118"/>
            <p:cNvSpPr>
              <a:spLocks noChangeArrowheads="1"/>
            </p:cNvSpPr>
            <p:nvPr/>
          </p:nvSpPr>
          <p:spPr bwMode="gray">
            <a:xfrm>
              <a:off x="1451" y="3174"/>
              <a:ext cx="128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75" name="Oval 119"/>
            <p:cNvSpPr>
              <a:spLocks noChangeArrowheads="1"/>
            </p:cNvSpPr>
            <p:nvPr/>
          </p:nvSpPr>
          <p:spPr bwMode="gray">
            <a:xfrm>
              <a:off x="1707" y="3174"/>
              <a:ext cx="128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76" name="Oval 120"/>
            <p:cNvSpPr>
              <a:spLocks noChangeArrowheads="1"/>
            </p:cNvSpPr>
            <p:nvPr/>
          </p:nvSpPr>
          <p:spPr bwMode="gray">
            <a:xfrm>
              <a:off x="1963" y="3174"/>
              <a:ext cx="128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77" name="Oval 121"/>
            <p:cNvSpPr>
              <a:spLocks noChangeArrowheads="1"/>
            </p:cNvSpPr>
            <p:nvPr/>
          </p:nvSpPr>
          <p:spPr bwMode="gray">
            <a:xfrm>
              <a:off x="2219" y="3174"/>
              <a:ext cx="128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78" name="Oval 122"/>
            <p:cNvSpPr>
              <a:spLocks noChangeArrowheads="1"/>
            </p:cNvSpPr>
            <p:nvPr/>
          </p:nvSpPr>
          <p:spPr bwMode="gray">
            <a:xfrm>
              <a:off x="2475" y="3174"/>
              <a:ext cx="128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79" name="Oval 123"/>
            <p:cNvSpPr>
              <a:spLocks noChangeArrowheads="1"/>
            </p:cNvSpPr>
            <p:nvPr/>
          </p:nvSpPr>
          <p:spPr bwMode="gray">
            <a:xfrm>
              <a:off x="2731" y="3174"/>
              <a:ext cx="128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80" name="Oval 124"/>
            <p:cNvSpPr>
              <a:spLocks noChangeArrowheads="1"/>
            </p:cNvSpPr>
            <p:nvPr/>
          </p:nvSpPr>
          <p:spPr bwMode="gray">
            <a:xfrm>
              <a:off x="2987" y="3174"/>
              <a:ext cx="128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81" name="Oval 125"/>
            <p:cNvSpPr>
              <a:spLocks noChangeArrowheads="1"/>
            </p:cNvSpPr>
            <p:nvPr/>
          </p:nvSpPr>
          <p:spPr bwMode="gray">
            <a:xfrm>
              <a:off x="3243" y="3174"/>
              <a:ext cx="128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82" name="Oval 126"/>
            <p:cNvSpPr>
              <a:spLocks noChangeArrowheads="1"/>
            </p:cNvSpPr>
            <p:nvPr/>
          </p:nvSpPr>
          <p:spPr bwMode="gray">
            <a:xfrm>
              <a:off x="3499" y="3174"/>
              <a:ext cx="128" cy="72"/>
            </a:xfrm>
            <a:prstGeom prst="ellipse">
              <a:avLst/>
            </a:prstGeom>
            <a:solidFill>
              <a:srgbClr val="41414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83" name="Oval 127"/>
            <p:cNvSpPr>
              <a:spLocks noChangeArrowheads="1"/>
            </p:cNvSpPr>
            <p:nvPr/>
          </p:nvSpPr>
          <p:spPr bwMode="gray">
            <a:xfrm>
              <a:off x="1664" y="3026"/>
              <a:ext cx="64" cy="72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84" name="Oval 128"/>
            <p:cNvSpPr>
              <a:spLocks noChangeArrowheads="1"/>
            </p:cNvSpPr>
            <p:nvPr/>
          </p:nvSpPr>
          <p:spPr bwMode="gray">
            <a:xfrm>
              <a:off x="1771" y="3002"/>
              <a:ext cx="64" cy="72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85" name="Oval 129"/>
            <p:cNvSpPr>
              <a:spLocks noChangeArrowheads="1"/>
            </p:cNvSpPr>
            <p:nvPr/>
          </p:nvSpPr>
          <p:spPr bwMode="gray">
            <a:xfrm>
              <a:off x="2709" y="3026"/>
              <a:ext cx="64" cy="72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86" name="Oval 130"/>
            <p:cNvSpPr>
              <a:spLocks noChangeArrowheads="1"/>
            </p:cNvSpPr>
            <p:nvPr/>
          </p:nvSpPr>
          <p:spPr bwMode="gray">
            <a:xfrm>
              <a:off x="2795" y="3014"/>
              <a:ext cx="64" cy="72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87" name="Oval 131"/>
            <p:cNvSpPr>
              <a:spLocks noChangeArrowheads="1"/>
            </p:cNvSpPr>
            <p:nvPr/>
          </p:nvSpPr>
          <p:spPr bwMode="gray">
            <a:xfrm>
              <a:off x="2763" y="3098"/>
              <a:ext cx="64" cy="72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88" name="Oval 132"/>
            <p:cNvSpPr>
              <a:spLocks noChangeArrowheads="1"/>
            </p:cNvSpPr>
            <p:nvPr/>
          </p:nvSpPr>
          <p:spPr bwMode="gray">
            <a:xfrm>
              <a:off x="1739" y="3074"/>
              <a:ext cx="64" cy="72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89" name="Line 133"/>
            <p:cNvSpPr>
              <a:spLocks noChangeShapeType="1"/>
            </p:cNvSpPr>
            <p:nvPr/>
          </p:nvSpPr>
          <p:spPr bwMode="gray">
            <a:xfrm>
              <a:off x="1181" y="3458"/>
              <a:ext cx="2695" cy="0"/>
            </a:xfrm>
            <a:prstGeom prst="line">
              <a:avLst/>
            </a:prstGeom>
            <a:noFill/>
            <a:ln w="1016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90" name="Freeform 134"/>
            <p:cNvSpPr>
              <a:spLocks/>
            </p:cNvSpPr>
            <p:nvPr/>
          </p:nvSpPr>
          <p:spPr bwMode="gray">
            <a:xfrm>
              <a:off x="3243" y="3614"/>
              <a:ext cx="331" cy="289"/>
            </a:xfrm>
            <a:custGeom>
              <a:avLst/>
              <a:gdLst/>
              <a:ahLst/>
              <a:cxnLst>
                <a:cxn ang="0">
                  <a:pos x="53" y="17"/>
                </a:cxn>
                <a:cxn ang="0">
                  <a:pos x="43" y="31"/>
                </a:cxn>
                <a:cxn ang="0">
                  <a:pos x="19" y="76"/>
                </a:cxn>
                <a:cxn ang="0">
                  <a:pos x="9" y="99"/>
                </a:cxn>
                <a:cxn ang="0">
                  <a:pos x="3" y="124"/>
                </a:cxn>
                <a:cxn ang="0">
                  <a:pos x="0" y="147"/>
                </a:cxn>
                <a:cxn ang="0">
                  <a:pos x="9" y="189"/>
                </a:cxn>
                <a:cxn ang="0">
                  <a:pos x="16" y="206"/>
                </a:cxn>
                <a:cxn ang="0">
                  <a:pos x="31" y="223"/>
                </a:cxn>
                <a:cxn ang="0">
                  <a:pos x="50" y="240"/>
                </a:cxn>
                <a:cxn ang="0">
                  <a:pos x="96" y="265"/>
                </a:cxn>
                <a:cxn ang="0">
                  <a:pos x="124" y="271"/>
                </a:cxn>
                <a:cxn ang="0">
                  <a:pos x="149" y="280"/>
                </a:cxn>
                <a:cxn ang="0">
                  <a:pos x="174" y="282"/>
                </a:cxn>
                <a:cxn ang="0">
                  <a:pos x="220" y="285"/>
                </a:cxn>
                <a:cxn ang="0">
                  <a:pos x="242" y="282"/>
                </a:cxn>
                <a:cxn ang="0">
                  <a:pos x="260" y="280"/>
                </a:cxn>
                <a:cxn ang="0">
                  <a:pos x="301" y="263"/>
                </a:cxn>
                <a:cxn ang="0">
                  <a:pos x="319" y="243"/>
                </a:cxn>
                <a:cxn ang="0">
                  <a:pos x="335" y="229"/>
                </a:cxn>
                <a:cxn ang="0">
                  <a:pos x="360" y="192"/>
                </a:cxn>
                <a:cxn ang="0">
                  <a:pos x="369" y="172"/>
                </a:cxn>
                <a:cxn ang="0">
                  <a:pos x="369" y="138"/>
                </a:cxn>
                <a:cxn ang="0">
                  <a:pos x="366" y="119"/>
                </a:cxn>
                <a:cxn ang="0">
                  <a:pos x="357" y="102"/>
                </a:cxn>
                <a:cxn ang="0">
                  <a:pos x="338" y="76"/>
                </a:cxn>
                <a:cxn ang="0">
                  <a:pos x="322" y="56"/>
                </a:cxn>
                <a:cxn ang="0">
                  <a:pos x="301" y="37"/>
                </a:cxn>
                <a:cxn ang="0">
                  <a:pos x="288" y="23"/>
                </a:cxn>
                <a:cxn ang="0">
                  <a:pos x="264" y="8"/>
                </a:cxn>
                <a:cxn ang="0">
                  <a:pos x="254" y="6"/>
                </a:cxn>
                <a:cxn ang="0">
                  <a:pos x="229" y="0"/>
                </a:cxn>
                <a:cxn ang="0">
                  <a:pos x="214" y="6"/>
                </a:cxn>
                <a:cxn ang="0">
                  <a:pos x="208" y="25"/>
                </a:cxn>
                <a:cxn ang="0">
                  <a:pos x="211" y="42"/>
                </a:cxn>
                <a:cxn ang="0">
                  <a:pos x="220" y="68"/>
                </a:cxn>
                <a:cxn ang="0">
                  <a:pos x="223" y="90"/>
                </a:cxn>
                <a:cxn ang="0">
                  <a:pos x="229" y="116"/>
                </a:cxn>
                <a:cxn ang="0">
                  <a:pos x="229" y="133"/>
                </a:cxn>
                <a:cxn ang="0">
                  <a:pos x="220" y="155"/>
                </a:cxn>
                <a:cxn ang="0">
                  <a:pos x="202" y="167"/>
                </a:cxn>
                <a:cxn ang="0">
                  <a:pos x="161" y="164"/>
                </a:cxn>
                <a:cxn ang="0">
                  <a:pos x="143" y="161"/>
                </a:cxn>
                <a:cxn ang="0">
                  <a:pos x="115" y="147"/>
                </a:cxn>
                <a:cxn ang="0">
                  <a:pos x="109" y="130"/>
                </a:cxn>
                <a:cxn ang="0">
                  <a:pos x="115" y="110"/>
                </a:cxn>
                <a:cxn ang="0">
                  <a:pos x="124" y="93"/>
                </a:cxn>
                <a:cxn ang="0">
                  <a:pos x="130" y="62"/>
                </a:cxn>
                <a:cxn ang="0">
                  <a:pos x="140" y="40"/>
                </a:cxn>
                <a:cxn ang="0">
                  <a:pos x="127" y="25"/>
                </a:cxn>
                <a:cxn ang="0">
                  <a:pos x="112" y="11"/>
                </a:cxn>
                <a:cxn ang="0">
                  <a:pos x="93" y="6"/>
                </a:cxn>
                <a:cxn ang="0">
                  <a:pos x="71" y="0"/>
                </a:cxn>
                <a:cxn ang="0">
                  <a:pos x="65" y="3"/>
                </a:cxn>
              </a:cxnLst>
              <a:rect l="0" t="0" r="r" b="b"/>
              <a:pathLst>
                <a:path w="373" h="289">
                  <a:moveTo>
                    <a:pt x="65" y="3"/>
                  </a:moveTo>
                  <a:lnTo>
                    <a:pt x="59" y="11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47" y="25"/>
                  </a:lnTo>
                  <a:lnTo>
                    <a:pt x="43" y="31"/>
                  </a:lnTo>
                  <a:lnTo>
                    <a:pt x="37" y="37"/>
                  </a:lnTo>
                  <a:lnTo>
                    <a:pt x="22" y="71"/>
                  </a:lnTo>
                  <a:lnTo>
                    <a:pt x="19" y="76"/>
                  </a:lnTo>
                  <a:lnTo>
                    <a:pt x="19" y="85"/>
                  </a:lnTo>
                  <a:lnTo>
                    <a:pt x="12" y="90"/>
                  </a:lnTo>
                  <a:lnTo>
                    <a:pt x="9" y="99"/>
                  </a:lnTo>
                  <a:lnTo>
                    <a:pt x="6" y="107"/>
                  </a:lnTo>
                  <a:lnTo>
                    <a:pt x="6" y="116"/>
                  </a:lnTo>
                  <a:lnTo>
                    <a:pt x="3" y="124"/>
                  </a:lnTo>
                  <a:lnTo>
                    <a:pt x="0" y="133"/>
                  </a:lnTo>
                  <a:lnTo>
                    <a:pt x="0" y="138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3" y="178"/>
                  </a:lnTo>
                  <a:lnTo>
                    <a:pt x="9" y="189"/>
                  </a:lnTo>
                  <a:lnTo>
                    <a:pt x="9" y="195"/>
                  </a:lnTo>
                  <a:lnTo>
                    <a:pt x="12" y="200"/>
                  </a:lnTo>
                  <a:lnTo>
                    <a:pt x="16" y="206"/>
                  </a:lnTo>
                  <a:lnTo>
                    <a:pt x="19" y="215"/>
                  </a:lnTo>
                  <a:lnTo>
                    <a:pt x="25" y="220"/>
                  </a:lnTo>
                  <a:lnTo>
                    <a:pt x="31" y="223"/>
                  </a:lnTo>
                  <a:lnTo>
                    <a:pt x="34" y="232"/>
                  </a:lnTo>
                  <a:lnTo>
                    <a:pt x="40" y="234"/>
                  </a:lnTo>
                  <a:lnTo>
                    <a:pt x="50" y="240"/>
                  </a:lnTo>
                  <a:lnTo>
                    <a:pt x="81" y="257"/>
                  </a:lnTo>
                  <a:lnTo>
                    <a:pt x="90" y="263"/>
                  </a:lnTo>
                  <a:lnTo>
                    <a:pt x="96" y="265"/>
                  </a:lnTo>
                  <a:lnTo>
                    <a:pt x="102" y="265"/>
                  </a:lnTo>
                  <a:lnTo>
                    <a:pt x="115" y="271"/>
                  </a:lnTo>
                  <a:lnTo>
                    <a:pt x="124" y="271"/>
                  </a:lnTo>
                  <a:lnTo>
                    <a:pt x="130" y="274"/>
                  </a:lnTo>
                  <a:lnTo>
                    <a:pt x="140" y="280"/>
                  </a:lnTo>
                  <a:lnTo>
                    <a:pt x="149" y="280"/>
                  </a:lnTo>
                  <a:lnTo>
                    <a:pt x="158" y="282"/>
                  </a:lnTo>
                  <a:lnTo>
                    <a:pt x="164" y="282"/>
                  </a:lnTo>
                  <a:lnTo>
                    <a:pt x="174" y="282"/>
                  </a:lnTo>
                  <a:lnTo>
                    <a:pt x="208" y="288"/>
                  </a:lnTo>
                  <a:lnTo>
                    <a:pt x="214" y="288"/>
                  </a:lnTo>
                  <a:lnTo>
                    <a:pt x="220" y="285"/>
                  </a:lnTo>
                  <a:lnTo>
                    <a:pt x="226" y="285"/>
                  </a:lnTo>
                  <a:lnTo>
                    <a:pt x="236" y="285"/>
                  </a:lnTo>
                  <a:lnTo>
                    <a:pt x="242" y="282"/>
                  </a:lnTo>
                  <a:lnTo>
                    <a:pt x="248" y="282"/>
                  </a:lnTo>
                  <a:lnTo>
                    <a:pt x="254" y="280"/>
                  </a:lnTo>
                  <a:lnTo>
                    <a:pt x="260" y="280"/>
                  </a:lnTo>
                  <a:lnTo>
                    <a:pt x="288" y="268"/>
                  </a:lnTo>
                  <a:lnTo>
                    <a:pt x="295" y="265"/>
                  </a:lnTo>
                  <a:lnTo>
                    <a:pt x="301" y="263"/>
                  </a:lnTo>
                  <a:lnTo>
                    <a:pt x="310" y="257"/>
                  </a:lnTo>
                  <a:lnTo>
                    <a:pt x="316" y="248"/>
                  </a:lnTo>
                  <a:lnTo>
                    <a:pt x="319" y="243"/>
                  </a:lnTo>
                  <a:lnTo>
                    <a:pt x="326" y="240"/>
                  </a:lnTo>
                  <a:lnTo>
                    <a:pt x="329" y="234"/>
                  </a:lnTo>
                  <a:lnTo>
                    <a:pt x="335" y="229"/>
                  </a:lnTo>
                  <a:lnTo>
                    <a:pt x="353" y="203"/>
                  </a:lnTo>
                  <a:lnTo>
                    <a:pt x="357" y="198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63" y="181"/>
                  </a:lnTo>
                  <a:lnTo>
                    <a:pt x="369" y="172"/>
                  </a:lnTo>
                  <a:lnTo>
                    <a:pt x="369" y="167"/>
                  </a:lnTo>
                  <a:lnTo>
                    <a:pt x="372" y="158"/>
                  </a:lnTo>
                  <a:lnTo>
                    <a:pt x="369" y="138"/>
                  </a:lnTo>
                  <a:lnTo>
                    <a:pt x="369" y="133"/>
                  </a:lnTo>
                  <a:lnTo>
                    <a:pt x="369" y="127"/>
                  </a:lnTo>
                  <a:lnTo>
                    <a:pt x="366" y="119"/>
                  </a:lnTo>
                  <a:lnTo>
                    <a:pt x="363" y="113"/>
                  </a:lnTo>
                  <a:lnTo>
                    <a:pt x="360" y="107"/>
                  </a:lnTo>
                  <a:lnTo>
                    <a:pt x="357" y="102"/>
                  </a:lnTo>
                  <a:lnTo>
                    <a:pt x="347" y="88"/>
                  </a:lnTo>
                  <a:lnTo>
                    <a:pt x="344" y="82"/>
                  </a:lnTo>
                  <a:lnTo>
                    <a:pt x="338" y="76"/>
                  </a:lnTo>
                  <a:lnTo>
                    <a:pt x="335" y="71"/>
                  </a:lnTo>
                  <a:lnTo>
                    <a:pt x="326" y="62"/>
                  </a:lnTo>
                  <a:lnTo>
                    <a:pt x="322" y="56"/>
                  </a:lnTo>
                  <a:lnTo>
                    <a:pt x="316" y="54"/>
                  </a:lnTo>
                  <a:lnTo>
                    <a:pt x="307" y="40"/>
                  </a:lnTo>
                  <a:lnTo>
                    <a:pt x="301" y="37"/>
                  </a:lnTo>
                  <a:lnTo>
                    <a:pt x="298" y="31"/>
                  </a:lnTo>
                  <a:lnTo>
                    <a:pt x="291" y="28"/>
                  </a:lnTo>
                  <a:lnTo>
                    <a:pt x="288" y="23"/>
                  </a:lnTo>
                  <a:lnTo>
                    <a:pt x="282" y="20"/>
                  </a:lnTo>
                  <a:lnTo>
                    <a:pt x="270" y="11"/>
                  </a:lnTo>
                  <a:lnTo>
                    <a:pt x="264" y="8"/>
                  </a:lnTo>
                  <a:lnTo>
                    <a:pt x="257" y="6"/>
                  </a:lnTo>
                  <a:lnTo>
                    <a:pt x="257" y="3"/>
                  </a:lnTo>
                  <a:lnTo>
                    <a:pt x="254" y="6"/>
                  </a:lnTo>
                  <a:lnTo>
                    <a:pt x="248" y="3"/>
                  </a:lnTo>
                  <a:lnTo>
                    <a:pt x="236" y="3"/>
                  </a:lnTo>
                  <a:lnTo>
                    <a:pt x="229" y="0"/>
                  </a:lnTo>
                  <a:lnTo>
                    <a:pt x="223" y="0"/>
                  </a:lnTo>
                  <a:lnTo>
                    <a:pt x="217" y="0"/>
                  </a:lnTo>
                  <a:lnTo>
                    <a:pt x="214" y="6"/>
                  </a:lnTo>
                  <a:lnTo>
                    <a:pt x="211" y="11"/>
                  </a:lnTo>
                  <a:lnTo>
                    <a:pt x="211" y="17"/>
                  </a:lnTo>
                  <a:lnTo>
                    <a:pt x="208" y="25"/>
                  </a:lnTo>
                  <a:lnTo>
                    <a:pt x="208" y="31"/>
                  </a:lnTo>
                  <a:lnTo>
                    <a:pt x="211" y="37"/>
                  </a:lnTo>
                  <a:lnTo>
                    <a:pt x="211" y="42"/>
                  </a:lnTo>
                  <a:lnTo>
                    <a:pt x="211" y="48"/>
                  </a:lnTo>
                  <a:lnTo>
                    <a:pt x="217" y="62"/>
                  </a:lnTo>
                  <a:lnTo>
                    <a:pt x="220" y="68"/>
                  </a:lnTo>
                  <a:lnTo>
                    <a:pt x="220" y="73"/>
                  </a:lnTo>
                  <a:lnTo>
                    <a:pt x="223" y="79"/>
                  </a:lnTo>
                  <a:lnTo>
                    <a:pt x="223" y="90"/>
                  </a:lnTo>
                  <a:lnTo>
                    <a:pt x="226" y="96"/>
                  </a:lnTo>
                  <a:lnTo>
                    <a:pt x="229" y="110"/>
                  </a:lnTo>
                  <a:lnTo>
                    <a:pt x="229" y="116"/>
                  </a:lnTo>
                  <a:lnTo>
                    <a:pt x="229" y="121"/>
                  </a:lnTo>
                  <a:lnTo>
                    <a:pt x="229" y="127"/>
                  </a:lnTo>
                  <a:lnTo>
                    <a:pt x="229" y="133"/>
                  </a:lnTo>
                  <a:lnTo>
                    <a:pt x="226" y="138"/>
                  </a:lnTo>
                  <a:lnTo>
                    <a:pt x="223" y="144"/>
                  </a:lnTo>
                  <a:lnTo>
                    <a:pt x="220" y="155"/>
                  </a:lnTo>
                  <a:lnTo>
                    <a:pt x="217" y="161"/>
                  </a:lnTo>
                  <a:lnTo>
                    <a:pt x="211" y="164"/>
                  </a:lnTo>
                  <a:lnTo>
                    <a:pt x="202" y="167"/>
                  </a:lnTo>
                  <a:lnTo>
                    <a:pt x="192" y="167"/>
                  </a:lnTo>
                  <a:lnTo>
                    <a:pt x="167" y="167"/>
                  </a:lnTo>
                  <a:lnTo>
                    <a:pt x="161" y="164"/>
                  </a:lnTo>
                  <a:lnTo>
                    <a:pt x="155" y="164"/>
                  </a:lnTo>
                  <a:lnTo>
                    <a:pt x="149" y="164"/>
                  </a:lnTo>
                  <a:lnTo>
                    <a:pt x="143" y="161"/>
                  </a:lnTo>
                  <a:lnTo>
                    <a:pt x="124" y="155"/>
                  </a:lnTo>
                  <a:lnTo>
                    <a:pt x="118" y="152"/>
                  </a:lnTo>
                  <a:lnTo>
                    <a:pt x="115" y="147"/>
                  </a:lnTo>
                  <a:lnTo>
                    <a:pt x="112" y="141"/>
                  </a:lnTo>
                  <a:lnTo>
                    <a:pt x="109" y="136"/>
                  </a:lnTo>
                  <a:lnTo>
                    <a:pt x="109" y="130"/>
                  </a:lnTo>
                  <a:lnTo>
                    <a:pt x="109" y="121"/>
                  </a:lnTo>
                  <a:lnTo>
                    <a:pt x="112" y="116"/>
                  </a:lnTo>
                  <a:lnTo>
                    <a:pt x="115" y="110"/>
                  </a:lnTo>
                  <a:lnTo>
                    <a:pt x="118" y="104"/>
                  </a:lnTo>
                  <a:lnTo>
                    <a:pt x="121" y="99"/>
                  </a:lnTo>
                  <a:lnTo>
                    <a:pt x="124" y="93"/>
                  </a:lnTo>
                  <a:lnTo>
                    <a:pt x="124" y="88"/>
                  </a:lnTo>
                  <a:lnTo>
                    <a:pt x="127" y="82"/>
                  </a:lnTo>
                  <a:lnTo>
                    <a:pt x="130" y="62"/>
                  </a:lnTo>
                  <a:lnTo>
                    <a:pt x="136" y="56"/>
                  </a:lnTo>
                  <a:lnTo>
                    <a:pt x="140" y="51"/>
                  </a:lnTo>
                  <a:lnTo>
                    <a:pt x="140" y="40"/>
                  </a:lnTo>
                  <a:lnTo>
                    <a:pt x="136" y="34"/>
                  </a:lnTo>
                  <a:lnTo>
                    <a:pt x="133" y="28"/>
                  </a:lnTo>
                  <a:lnTo>
                    <a:pt x="127" y="25"/>
                  </a:lnTo>
                  <a:lnTo>
                    <a:pt x="124" y="17"/>
                  </a:lnTo>
                  <a:lnTo>
                    <a:pt x="118" y="14"/>
                  </a:lnTo>
                  <a:lnTo>
                    <a:pt x="112" y="11"/>
                  </a:lnTo>
                  <a:lnTo>
                    <a:pt x="105" y="8"/>
                  </a:lnTo>
                  <a:lnTo>
                    <a:pt x="99" y="6"/>
                  </a:lnTo>
                  <a:lnTo>
                    <a:pt x="93" y="6"/>
                  </a:lnTo>
                  <a:lnTo>
                    <a:pt x="84" y="3"/>
                  </a:lnTo>
                  <a:lnTo>
                    <a:pt x="78" y="3"/>
                  </a:lnTo>
                  <a:lnTo>
                    <a:pt x="71" y="0"/>
                  </a:lnTo>
                  <a:lnTo>
                    <a:pt x="68" y="6"/>
                  </a:lnTo>
                  <a:lnTo>
                    <a:pt x="62" y="6"/>
                  </a:lnTo>
                  <a:lnTo>
                    <a:pt x="65" y="3"/>
                  </a:lnTo>
                </a:path>
              </a:pathLst>
            </a:custGeom>
            <a:pattFill prst="lgConfetti">
              <a:fgClr>
                <a:srgbClr val="FE9B03"/>
              </a:fgClr>
              <a:bgClr>
                <a:srgbClr val="B50069"/>
              </a:bgClr>
            </a:patt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91" name="Freeform 135"/>
            <p:cNvSpPr>
              <a:spLocks/>
            </p:cNvSpPr>
            <p:nvPr/>
          </p:nvSpPr>
          <p:spPr bwMode="gray">
            <a:xfrm>
              <a:off x="3285" y="3528"/>
              <a:ext cx="371" cy="257"/>
            </a:xfrm>
            <a:custGeom>
              <a:avLst/>
              <a:gdLst/>
              <a:ahLst/>
              <a:cxnLst>
                <a:cxn ang="0">
                  <a:pos x="88" y="208"/>
                </a:cxn>
                <a:cxn ang="0">
                  <a:pos x="96" y="176"/>
                </a:cxn>
                <a:cxn ang="0">
                  <a:pos x="96" y="144"/>
                </a:cxn>
                <a:cxn ang="0">
                  <a:pos x="88" y="112"/>
                </a:cxn>
                <a:cxn ang="0">
                  <a:pos x="64" y="96"/>
                </a:cxn>
                <a:cxn ang="0">
                  <a:pos x="24" y="80"/>
                </a:cxn>
                <a:cxn ang="0">
                  <a:pos x="0" y="64"/>
                </a:cxn>
                <a:cxn ang="0">
                  <a:pos x="0" y="32"/>
                </a:cxn>
                <a:cxn ang="0">
                  <a:pos x="32" y="16"/>
                </a:cxn>
                <a:cxn ang="0">
                  <a:pos x="64" y="8"/>
                </a:cxn>
                <a:cxn ang="0">
                  <a:pos x="96" y="16"/>
                </a:cxn>
                <a:cxn ang="0">
                  <a:pos x="128" y="16"/>
                </a:cxn>
                <a:cxn ang="0">
                  <a:pos x="160" y="16"/>
                </a:cxn>
                <a:cxn ang="0">
                  <a:pos x="192" y="8"/>
                </a:cxn>
                <a:cxn ang="0">
                  <a:pos x="224" y="8"/>
                </a:cxn>
                <a:cxn ang="0">
                  <a:pos x="256" y="0"/>
                </a:cxn>
                <a:cxn ang="0">
                  <a:pos x="288" y="0"/>
                </a:cxn>
                <a:cxn ang="0">
                  <a:pos x="320" y="8"/>
                </a:cxn>
                <a:cxn ang="0">
                  <a:pos x="352" y="16"/>
                </a:cxn>
                <a:cxn ang="0">
                  <a:pos x="384" y="24"/>
                </a:cxn>
                <a:cxn ang="0">
                  <a:pos x="416" y="48"/>
                </a:cxn>
                <a:cxn ang="0">
                  <a:pos x="400" y="64"/>
                </a:cxn>
                <a:cxn ang="0">
                  <a:pos x="368" y="80"/>
                </a:cxn>
                <a:cxn ang="0">
                  <a:pos x="336" y="80"/>
                </a:cxn>
                <a:cxn ang="0">
                  <a:pos x="304" y="72"/>
                </a:cxn>
                <a:cxn ang="0">
                  <a:pos x="272" y="56"/>
                </a:cxn>
                <a:cxn ang="0">
                  <a:pos x="240" y="56"/>
                </a:cxn>
                <a:cxn ang="0">
                  <a:pos x="208" y="56"/>
                </a:cxn>
                <a:cxn ang="0">
                  <a:pos x="176" y="64"/>
                </a:cxn>
                <a:cxn ang="0">
                  <a:pos x="144" y="80"/>
                </a:cxn>
                <a:cxn ang="0">
                  <a:pos x="136" y="112"/>
                </a:cxn>
                <a:cxn ang="0">
                  <a:pos x="144" y="144"/>
                </a:cxn>
                <a:cxn ang="0">
                  <a:pos x="144" y="176"/>
                </a:cxn>
                <a:cxn ang="0">
                  <a:pos x="144" y="208"/>
                </a:cxn>
                <a:cxn ang="0">
                  <a:pos x="144" y="240"/>
                </a:cxn>
                <a:cxn ang="0">
                  <a:pos x="120" y="256"/>
                </a:cxn>
                <a:cxn ang="0">
                  <a:pos x="96" y="240"/>
                </a:cxn>
                <a:cxn ang="0">
                  <a:pos x="120" y="216"/>
                </a:cxn>
              </a:cxnLst>
              <a:rect l="0" t="0" r="r" b="b"/>
              <a:pathLst>
                <a:path w="417" h="257">
                  <a:moveTo>
                    <a:pt x="72" y="216"/>
                  </a:moveTo>
                  <a:lnTo>
                    <a:pt x="88" y="208"/>
                  </a:lnTo>
                  <a:lnTo>
                    <a:pt x="88" y="192"/>
                  </a:lnTo>
                  <a:lnTo>
                    <a:pt x="96" y="176"/>
                  </a:lnTo>
                  <a:lnTo>
                    <a:pt x="96" y="160"/>
                  </a:lnTo>
                  <a:lnTo>
                    <a:pt x="96" y="144"/>
                  </a:lnTo>
                  <a:lnTo>
                    <a:pt x="96" y="128"/>
                  </a:lnTo>
                  <a:lnTo>
                    <a:pt x="88" y="112"/>
                  </a:lnTo>
                  <a:lnTo>
                    <a:pt x="80" y="96"/>
                  </a:lnTo>
                  <a:lnTo>
                    <a:pt x="64" y="96"/>
                  </a:lnTo>
                  <a:lnTo>
                    <a:pt x="40" y="88"/>
                  </a:lnTo>
                  <a:lnTo>
                    <a:pt x="24" y="80"/>
                  </a:lnTo>
                  <a:lnTo>
                    <a:pt x="8" y="80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16" y="24"/>
                  </a:lnTo>
                  <a:lnTo>
                    <a:pt x="32" y="16"/>
                  </a:lnTo>
                  <a:lnTo>
                    <a:pt x="48" y="8"/>
                  </a:lnTo>
                  <a:lnTo>
                    <a:pt x="64" y="8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12" y="16"/>
                  </a:lnTo>
                  <a:lnTo>
                    <a:pt x="128" y="16"/>
                  </a:lnTo>
                  <a:lnTo>
                    <a:pt x="144" y="24"/>
                  </a:lnTo>
                  <a:lnTo>
                    <a:pt x="160" y="16"/>
                  </a:lnTo>
                  <a:lnTo>
                    <a:pt x="176" y="16"/>
                  </a:lnTo>
                  <a:lnTo>
                    <a:pt x="192" y="8"/>
                  </a:lnTo>
                  <a:lnTo>
                    <a:pt x="208" y="8"/>
                  </a:lnTo>
                  <a:lnTo>
                    <a:pt x="224" y="8"/>
                  </a:lnTo>
                  <a:lnTo>
                    <a:pt x="240" y="0"/>
                  </a:lnTo>
                  <a:lnTo>
                    <a:pt x="256" y="0"/>
                  </a:lnTo>
                  <a:lnTo>
                    <a:pt x="272" y="0"/>
                  </a:lnTo>
                  <a:lnTo>
                    <a:pt x="288" y="0"/>
                  </a:lnTo>
                  <a:lnTo>
                    <a:pt x="304" y="0"/>
                  </a:lnTo>
                  <a:lnTo>
                    <a:pt x="320" y="8"/>
                  </a:lnTo>
                  <a:lnTo>
                    <a:pt x="336" y="8"/>
                  </a:lnTo>
                  <a:lnTo>
                    <a:pt x="352" y="16"/>
                  </a:lnTo>
                  <a:lnTo>
                    <a:pt x="368" y="24"/>
                  </a:lnTo>
                  <a:lnTo>
                    <a:pt x="384" y="24"/>
                  </a:lnTo>
                  <a:lnTo>
                    <a:pt x="400" y="32"/>
                  </a:lnTo>
                  <a:lnTo>
                    <a:pt x="416" y="48"/>
                  </a:lnTo>
                  <a:lnTo>
                    <a:pt x="416" y="64"/>
                  </a:lnTo>
                  <a:lnTo>
                    <a:pt x="400" y="64"/>
                  </a:lnTo>
                  <a:lnTo>
                    <a:pt x="384" y="72"/>
                  </a:lnTo>
                  <a:lnTo>
                    <a:pt x="368" y="80"/>
                  </a:lnTo>
                  <a:lnTo>
                    <a:pt x="352" y="80"/>
                  </a:lnTo>
                  <a:lnTo>
                    <a:pt x="336" y="80"/>
                  </a:lnTo>
                  <a:lnTo>
                    <a:pt x="320" y="72"/>
                  </a:lnTo>
                  <a:lnTo>
                    <a:pt x="304" y="72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24" y="56"/>
                  </a:lnTo>
                  <a:lnTo>
                    <a:pt x="208" y="56"/>
                  </a:lnTo>
                  <a:lnTo>
                    <a:pt x="192" y="56"/>
                  </a:lnTo>
                  <a:lnTo>
                    <a:pt x="176" y="64"/>
                  </a:lnTo>
                  <a:lnTo>
                    <a:pt x="160" y="64"/>
                  </a:lnTo>
                  <a:lnTo>
                    <a:pt x="144" y="80"/>
                  </a:lnTo>
                  <a:lnTo>
                    <a:pt x="136" y="96"/>
                  </a:lnTo>
                  <a:lnTo>
                    <a:pt x="136" y="112"/>
                  </a:lnTo>
                  <a:lnTo>
                    <a:pt x="136" y="128"/>
                  </a:lnTo>
                  <a:lnTo>
                    <a:pt x="144" y="144"/>
                  </a:lnTo>
                  <a:lnTo>
                    <a:pt x="144" y="160"/>
                  </a:lnTo>
                  <a:lnTo>
                    <a:pt x="144" y="176"/>
                  </a:lnTo>
                  <a:lnTo>
                    <a:pt x="144" y="192"/>
                  </a:lnTo>
                  <a:lnTo>
                    <a:pt x="144" y="208"/>
                  </a:lnTo>
                  <a:lnTo>
                    <a:pt x="152" y="224"/>
                  </a:lnTo>
                  <a:lnTo>
                    <a:pt x="144" y="240"/>
                  </a:lnTo>
                  <a:lnTo>
                    <a:pt x="136" y="256"/>
                  </a:lnTo>
                  <a:lnTo>
                    <a:pt x="120" y="256"/>
                  </a:lnTo>
                  <a:lnTo>
                    <a:pt x="104" y="256"/>
                  </a:lnTo>
                  <a:lnTo>
                    <a:pt x="96" y="240"/>
                  </a:lnTo>
                  <a:lnTo>
                    <a:pt x="88" y="224"/>
                  </a:lnTo>
                  <a:lnTo>
                    <a:pt x="120" y="216"/>
                  </a:lnTo>
                  <a:lnTo>
                    <a:pt x="72" y="216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92" name="Line 136"/>
            <p:cNvSpPr>
              <a:spLocks noChangeShapeType="1"/>
            </p:cNvSpPr>
            <p:nvPr/>
          </p:nvSpPr>
          <p:spPr bwMode="gray">
            <a:xfrm>
              <a:off x="2464" y="3693"/>
              <a:ext cx="0" cy="483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93" name="Line 137"/>
            <p:cNvSpPr>
              <a:spLocks noChangeShapeType="1"/>
            </p:cNvSpPr>
            <p:nvPr/>
          </p:nvSpPr>
          <p:spPr bwMode="gray">
            <a:xfrm flipH="1" flipV="1">
              <a:off x="1988" y="3213"/>
              <a:ext cx="469" cy="527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94" name="Line 138"/>
            <p:cNvSpPr>
              <a:spLocks noChangeShapeType="1"/>
            </p:cNvSpPr>
            <p:nvPr/>
          </p:nvSpPr>
          <p:spPr bwMode="gray">
            <a:xfrm flipH="1" flipV="1">
              <a:off x="2330" y="3213"/>
              <a:ext cx="127" cy="499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95" name="Line 139"/>
            <p:cNvSpPr>
              <a:spLocks noChangeShapeType="1"/>
            </p:cNvSpPr>
            <p:nvPr/>
          </p:nvSpPr>
          <p:spPr bwMode="gray">
            <a:xfrm flipV="1">
              <a:off x="2465" y="3297"/>
              <a:ext cx="205" cy="419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796" name="Line 140"/>
            <p:cNvSpPr>
              <a:spLocks noChangeShapeType="1"/>
            </p:cNvSpPr>
            <p:nvPr/>
          </p:nvSpPr>
          <p:spPr bwMode="gray">
            <a:xfrm flipV="1">
              <a:off x="2465" y="3225"/>
              <a:ext cx="472" cy="523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</p:grp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5314950" y="2287588"/>
            <a:ext cx="711200" cy="685800"/>
            <a:chOff x="1932" y="780"/>
            <a:chExt cx="588" cy="516"/>
          </a:xfrm>
        </p:grpSpPr>
        <p:sp>
          <p:nvSpPr>
            <p:cNvPr id="838799" name="Oval 143"/>
            <p:cNvSpPr>
              <a:spLocks noChangeArrowheads="1"/>
            </p:cNvSpPr>
            <p:nvPr/>
          </p:nvSpPr>
          <p:spPr bwMode="gray">
            <a:xfrm>
              <a:off x="1932" y="780"/>
              <a:ext cx="588" cy="516"/>
            </a:xfrm>
            <a:prstGeom prst="ellipse">
              <a:avLst/>
            </a:prstGeom>
            <a:solidFill>
              <a:srgbClr val="3365F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800" name="Oval 144"/>
            <p:cNvSpPr>
              <a:spLocks noChangeArrowheads="1"/>
            </p:cNvSpPr>
            <p:nvPr/>
          </p:nvSpPr>
          <p:spPr bwMode="gray">
            <a:xfrm>
              <a:off x="2001" y="871"/>
              <a:ext cx="460" cy="39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801" name="Rectangle 145"/>
            <p:cNvSpPr>
              <a:spLocks noChangeArrowheads="1"/>
            </p:cNvSpPr>
            <p:nvPr/>
          </p:nvSpPr>
          <p:spPr bwMode="gray">
            <a:xfrm>
              <a:off x="2055" y="938"/>
              <a:ext cx="402" cy="2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</p:grpSp>
      <p:sp>
        <p:nvSpPr>
          <p:cNvPr id="838802" name="Rectangle 146"/>
          <p:cNvSpPr>
            <a:spLocks noChangeArrowheads="1"/>
          </p:cNvSpPr>
          <p:nvPr/>
        </p:nvSpPr>
        <p:spPr bwMode="gray">
          <a:xfrm>
            <a:off x="5332413" y="2457451"/>
            <a:ext cx="642806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</a:t>
            </a:r>
            <a:r>
              <a:rPr lang="en-US" sz="2000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838803" name="Rectangle 147"/>
          <p:cNvSpPr>
            <a:spLocks noChangeArrowheads="1"/>
          </p:cNvSpPr>
          <p:nvPr/>
        </p:nvSpPr>
        <p:spPr bwMode="gray">
          <a:xfrm>
            <a:off x="3276601" y="1447801"/>
            <a:ext cx="15398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virus</a:t>
            </a:r>
          </a:p>
        </p:txBody>
      </p:sp>
      <p:sp>
        <p:nvSpPr>
          <p:cNvPr id="838804" name="AutoShape 148"/>
          <p:cNvSpPr>
            <a:spLocks noChangeArrowheads="1"/>
          </p:cNvSpPr>
          <p:nvPr/>
        </p:nvSpPr>
        <p:spPr bwMode="gray">
          <a:xfrm>
            <a:off x="5126039" y="1677988"/>
            <a:ext cx="261937" cy="254000"/>
          </a:xfrm>
          <a:prstGeom prst="star16">
            <a:avLst>
              <a:gd name="adj" fmla="val 37500"/>
            </a:avLst>
          </a:prstGeom>
          <a:solidFill>
            <a:schemeClr val="folHlink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 dirty="0"/>
          </a:p>
        </p:txBody>
      </p:sp>
      <p:sp>
        <p:nvSpPr>
          <p:cNvPr id="838805" name="AutoShape 149"/>
          <p:cNvSpPr>
            <a:spLocks noChangeArrowheads="1"/>
          </p:cNvSpPr>
          <p:nvPr/>
        </p:nvSpPr>
        <p:spPr bwMode="gray">
          <a:xfrm>
            <a:off x="5354639" y="1220789"/>
            <a:ext cx="261937" cy="255587"/>
          </a:xfrm>
          <a:prstGeom prst="star16">
            <a:avLst>
              <a:gd name="adj" fmla="val 37500"/>
            </a:avLst>
          </a:prstGeom>
          <a:solidFill>
            <a:schemeClr val="folHlink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 dirty="0"/>
          </a:p>
        </p:txBody>
      </p:sp>
      <p:sp>
        <p:nvSpPr>
          <p:cNvPr id="838806" name="AutoShape 150"/>
          <p:cNvSpPr>
            <a:spLocks noChangeArrowheads="1"/>
          </p:cNvSpPr>
          <p:nvPr/>
        </p:nvSpPr>
        <p:spPr bwMode="gray">
          <a:xfrm>
            <a:off x="4973639" y="1220788"/>
            <a:ext cx="261937" cy="254000"/>
          </a:xfrm>
          <a:prstGeom prst="star16">
            <a:avLst>
              <a:gd name="adj" fmla="val 37500"/>
            </a:avLst>
          </a:prstGeom>
          <a:solidFill>
            <a:schemeClr val="folHlink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 dirty="0"/>
          </a:p>
        </p:txBody>
      </p:sp>
      <p:sp>
        <p:nvSpPr>
          <p:cNvPr id="838807" name="AutoShape 151"/>
          <p:cNvSpPr>
            <a:spLocks noChangeArrowheads="1"/>
          </p:cNvSpPr>
          <p:nvPr/>
        </p:nvSpPr>
        <p:spPr bwMode="gray">
          <a:xfrm>
            <a:off x="5549900" y="1412875"/>
            <a:ext cx="261938" cy="254000"/>
          </a:xfrm>
          <a:prstGeom prst="star16">
            <a:avLst>
              <a:gd name="adj" fmla="val 37500"/>
            </a:avLst>
          </a:prstGeom>
          <a:solidFill>
            <a:schemeClr val="folHlink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 dirty="0"/>
          </a:p>
        </p:txBody>
      </p:sp>
      <p:sp>
        <p:nvSpPr>
          <p:cNvPr id="838808" name="AutoShape 152"/>
          <p:cNvSpPr>
            <a:spLocks noChangeArrowheads="1"/>
          </p:cNvSpPr>
          <p:nvPr/>
        </p:nvSpPr>
        <p:spPr bwMode="gray">
          <a:xfrm>
            <a:off x="4668838" y="1525589"/>
            <a:ext cx="457200" cy="96837"/>
          </a:xfrm>
          <a:prstGeom prst="flowChartTerminator">
            <a:avLst/>
          </a:prstGeom>
          <a:solidFill>
            <a:srgbClr val="FF0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 dirty="0"/>
          </a:p>
        </p:txBody>
      </p:sp>
      <p:sp>
        <p:nvSpPr>
          <p:cNvPr id="838809" name="AutoShape 153"/>
          <p:cNvSpPr>
            <a:spLocks noChangeArrowheads="1"/>
          </p:cNvSpPr>
          <p:nvPr/>
        </p:nvSpPr>
        <p:spPr bwMode="gray">
          <a:xfrm rot="20280000">
            <a:off x="5811838" y="1449389"/>
            <a:ext cx="457200" cy="96837"/>
          </a:xfrm>
          <a:prstGeom prst="flowChartTerminator">
            <a:avLst/>
          </a:prstGeom>
          <a:solidFill>
            <a:srgbClr val="FF0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 dirty="0"/>
          </a:p>
        </p:txBody>
      </p:sp>
      <p:sp>
        <p:nvSpPr>
          <p:cNvPr id="838810" name="AutoShape 154"/>
          <p:cNvSpPr>
            <a:spLocks noChangeArrowheads="1"/>
          </p:cNvSpPr>
          <p:nvPr/>
        </p:nvSpPr>
        <p:spPr bwMode="gray">
          <a:xfrm rot="16920000">
            <a:off x="4648201" y="1851026"/>
            <a:ext cx="446087" cy="100012"/>
          </a:xfrm>
          <a:prstGeom prst="flowChartTerminator">
            <a:avLst/>
          </a:prstGeom>
          <a:solidFill>
            <a:srgbClr val="FF0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 dirty="0"/>
          </a:p>
        </p:txBody>
      </p:sp>
      <p:sp>
        <p:nvSpPr>
          <p:cNvPr id="838812" name="Rectangle 156"/>
          <p:cNvSpPr>
            <a:spLocks noChangeArrowheads="1"/>
          </p:cNvSpPr>
          <p:nvPr/>
        </p:nvSpPr>
        <p:spPr bwMode="gray">
          <a:xfrm>
            <a:off x="1643063" y="3302000"/>
            <a:ext cx="3657600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Inflammatory cells</a:t>
            </a:r>
          </a:p>
          <a:p>
            <a:pPr algn="ctr" eaLnBrk="0" hangingPunct="0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and Mediators</a:t>
            </a:r>
          </a:p>
        </p:txBody>
      </p:sp>
      <p:grpSp>
        <p:nvGrpSpPr>
          <p:cNvPr id="6" name="Group 158"/>
          <p:cNvGrpSpPr>
            <a:grpSpLocks/>
          </p:cNvGrpSpPr>
          <p:nvPr/>
        </p:nvGrpSpPr>
        <p:grpSpPr bwMode="auto">
          <a:xfrm>
            <a:off x="5202239" y="3414714"/>
            <a:ext cx="960437" cy="930275"/>
            <a:chOff x="1344" y="1728"/>
            <a:chExt cx="705" cy="700"/>
          </a:xfrm>
        </p:grpSpPr>
        <p:sp>
          <p:nvSpPr>
            <p:cNvPr id="838815" name="Oval 159"/>
            <p:cNvSpPr>
              <a:spLocks noChangeArrowheads="1"/>
            </p:cNvSpPr>
            <p:nvPr/>
          </p:nvSpPr>
          <p:spPr bwMode="gray">
            <a:xfrm>
              <a:off x="1344" y="1728"/>
              <a:ext cx="705" cy="700"/>
            </a:xfrm>
            <a:prstGeom prst="ellipse">
              <a:avLst/>
            </a:prstGeom>
            <a:solidFill>
              <a:srgbClr val="F39FD1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816" name="Oval 160"/>
            <p:cNvSpPr>
              <a:spLocks noChangeArrowheads="1"/>
            </p:cNvSpPr>
            <p:nvPr/>
          </p:nvSpPr>
          <p:spPr bwMode="gray">
            <a:xfrm rot="16200000">
              <a:off x="1634" y="2062"/>
              <a:ext cx="96" cy="387"/>
            </a:xfrm>
            <a:prstGeom prst="ellipse">
              <a:avLst/>
            </a:prstGeom>
            <a:solidFill>
              <a:schemeClr val="hlink"/>
            </a:solidFill>
            <a:ln w="25400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817" name="Oval 161"/>
            <p:cNvSpPr>
              <a:spLocks noChangeArrowheads="1"/>
            </p:cNvSpPr>
            <p:nvPr/>
          </p:nvSpPr>
          <p:spPr bwMode="gray">
            <a:xfrm>
              <a:off x="1776" y="2064"/>
              <a:ext cx="163" cy="243"/>
            </a:xfrm>
            <a:prstGeom prst="ellipse">
              <a:avLst/>
            </a:prstGeom>
            <a:solidFill>
              <a:schemeClr val="hlink"/>
            </a:solidFill>
            <a:ln w="25400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838818" name="Oval 162"/>
            <p:cNvSpPr>
              <a:spLocks noChangeArrowheads="1"/>
            </p:cNvSpPr>
            <p:nvPr/>
          </p:nvSpPr>
          <p:spPr bwMode="gray">
            <a:xfrm>
              <a:off x="1468" y="2061"/>
              <a:ext cx="164" cy="243"/>
            </a:xfrm>
            <a:prstGeom prst="ellipse">
              <a:avLst/>
            </a:prstGeom>
            <a:solidFill>
              <a:schemeClr val="hlink"/>
            </a:solidFill>
            <a:ln w="25400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</p:grpSp>
      <p:sp>
        <p:nvSpPr>
          <p:cNvPr id="838819" name="Rectangle 163"/>
          <p:cNvSpPr>
            <a:spLocks noChangeArrowheads="1"/>
          </p:cNvSpPr>
          <p:nvPr/>
        </p:nvSpPr>
        <p:spPr bwMode="gray">
          <a:xfrm>
            <a:off x="6400800" y="152400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bacteria</a:t>
            </a:r>
          </a:p>
        </p:txBody>
      </p:sp>
      <p:sp>
        <p:nvSpPr>
          <p:cNvPr id="838820" name="Line 164"/>
          <p:cNvSpPr>
            <a:spLocks noChangeShapeType="1"/>
          </p:cNvSpPr>
          <p:nvPr/>
        </p:nvSpPr>
        <p:spPr bwMode="gray">
          <a:xfrm>
            <a:off x="5675313" y="2992439"/>
            <a:ext cx="0" cy="446087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 dirty="0"/>
          </a:p>
        </p:txBody>
      </p:sp>
      <p:sp>
        <p:nvSpPr>
          <p:cNvPr id="838821" name="Line 165"/>
          <p:cNvSpPr>
            <a:spLocks noChangeShapeType="1"/>
          </p:cNvSpPr>
          <p:nvPr/>
        </p:nvSpPr>
        <p:spPr bwMode="gray">
          <a:xfrm>
            <a:off x="5675313" y="1806575"/>
            <a:ext cx="0" cy="446088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C143EF-6BE9-49B9-9053-79C9F8844F8E}"/>
              </a:ext>
            </a:extLst>
          </p:cNvPr>
          <p:cNvSpPr/>
          <p:nvPr/>
        </p:nvSpPr>
        <p:spPr>
          <a:xfrm>
            <a:off x="7259992" y="2680328"/>
            <a:ext cx="711179" cy="686545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1C9A8E-20AA-4088-B799-B0F3A52589CC}"/>
              </a:ext>
            </a:extLst>
          </p:cNvPr>
          <p:cNvSpPr/>
          <p:nvPr/>
        </p:nvSpPr>
        <p:spPr>
          <a:xfrm>
            <a:off x="7353250" y="2819976"/>
            <a:ext cx="515155" cy="501379"/>
          </a:xfrm>
          <a:prstGeom prst="ellips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07B75-AABD-4106-8188-F1ACC72B5CEF}"/>
              </a:ext>
            </a:extLst>
          </p:cNvPr>
          <p:cNvSpPr txBox="1"/>
          <p:nvPr/>
        </p:nvSpPr>
        <p:spPr>
          <a:xfrm>
            <a:off x="7259992" y="286568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/>
              <a:t>TH</a:t>
            </a:r>
            <a:r>
              <a:rPr lang="en-ZA" sz="1400" b="1" dirty="0"/>
              <a:t>2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CDA2797-2CA4-48D2-91F5-329C6272C2EE}"/>
              </a:ext>
            </a:extLst>
          </p:cNvPr>
          <p:cNvSpPr/>
          <p:nvPr/>
        </p:nvSpPr>
        <p:spPr>
          <a:xfrm rot="3825627">
            <a:off x="6579342" y="2728992"/>
            <a:ext cx="153412" cy="127103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4F61-5DDA-434F-87C9-19E60B09218E}"/>
              </a:ext>
            </a:extLst>
          </p:cNvPr>
          <p:cNvSpPr txBox="1"/>
          <p:nvPr/>
        </p:nvSpPr>
        <p:spPr>
          <a:xfrm>
            <a:off x="8270142" y="295539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>
                <a:solidFill>
                  <a:schemeClr val="bg1"/>
                </a:solidFill>
              </a:rPr>
              <a:t>allergy</a:t>
            </a:r>
          </a:p>
        </p:txBody>
      </p:sp>
    </p:spTree>
    <p:extLst>
      <p:ext uri="{BB962C8B-B14F-4D97-AF65-F5344CB8AC3E}">
        <p14:creationId xmlns:p14="http://schemas.microsoft.com/office/powerpoint/2010/main" val="412068857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sz="4900" dirty="0"/>
              <a:t>Sinusitis</a:t>
            </a:r>
            <a:br>
              <a:rPr lang="en-ZA" dirty="0"/>
            </a:br>
            <a:r>
              <a:rPr lang="en-ZA" sz="3600" i="1" dirty="0"/>
              <a:t>Diagnosis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75520" y="1484784"/>
          <a:ext cx="8568952" cy="527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2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2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2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Comparison of Symptoms</a:t>
                      </a:r>
                      <a:r>
                        <a:rPr lang="en-ZA" baseline="0" dirty="0">
                          <a:solidFill>
                            <a:schemeClr val="tx1"/>
                          </a:solidFill>
                        </a:rPr>
                        <a:t> of Sinusitis, Allergies and Colds</a:t>
                      </a:r>
                      <a:endParaRPr lang="en-Z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b="1" dirty="0">
                          <a:solidFill>
                            <a:schemeClr val="tx1"/>
                          </a:solidFill>
                        </a:rPr>
                        <a:t>Symptom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b="1" dirty="0">
                          <a:solidFill>
                            <a:schemeClr val="tx1"/>
                          </a:solidFill>
                        </a:rPr>
                        <a:t>Sinusitis (Bacterial)</a:t>
                      </a:r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b="1" dirty="0">
                          <a:solidFill>
                            <a:schemeClr val="tx1"/>
                          </a:solidFill>
                        </a:rPr>
                        <a:t>Allergies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b="1" dirty="0">
                          <a:solidFill>
                            <a:schemeClr val="tx1"/>
                          </a:solidFill>
                        </a:rPr>
                        <a:t>Colds (Viral)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tx1"/>
                          </a:solidFill>
                        </a:rPr>
                        <a:t>Facial pain or pressure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tx1"/>
                          </a:solidFill>
                        </a:rPr>
                        <a:t>Duration</a:t>
                      </a:r>
                      <a:r>
                        <a:rPr lang="en-ZA" sz="1400" b="1" baseline="0" dirty="0">
                          <a:solidFill>
                            <a:schemeClr val="tx1"/>
                          </a:solidFill>
                        </a:rPr>
                        <a:t> of illness</a:t>
                      </a:r>
                      <a:endParaRPr lang="en-Z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More than 10-14 days</a:t>
                      </a:r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Varies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Fewer</a:t>
                      </a:r>
                      <a:r>
                        <a:rPr lang="en-ZA" baseline="0" dirty="0">
                          <a:solidFill>
                            <a:schemeClr val="tx1"/>
                          </a:solidFill>
                        </a:rPr>
                        <a:t> than 10 days</a:t>
                      </a:r>
                      <a:endParaRPr lang="en-Z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tx1"/>
                          </a:solidFill>
                        </a:rPr>
                        <a:t>Nasal discharge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Thick, Yellow-green</a:t>
                      </a:r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Clear, thin, watery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Thick, whitish or thin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tx1"/>
                          </a:solidFill>
                        </a:rPr>
                        <a:t>Fever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tx1"/>
                          </a:solidFill>
                        </a:rPr>
                        <a:t>Headache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tx1"/>
                          </a:solidFill>
                        </a:rPr>
                        <a:t>Pain in Upper Teeth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tx1"/>
                          </a:solidFill>
                        </a:rPr>
                        <a:t>Bad breath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tx1"/>
                          </a:solidFill>
                        </a:rPr>
                        <a:t>Coughing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tx1"/>
                          </a:solidFill>
                        </a:rPr>
                        <a:t>Nasal congestion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tx1"/>
                          </a:solidFill>
                        </a:rPr>
                        <a:t>Sneezing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Sometimes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2634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Text Box 2"/>
          <p:cNvSpPr txBox="1">
            <a:spLocks noChangeArrowheads="1"/>
          </p:cNvSpPr>
          <p:nvPr/>
        </p:nvSpPr>
        <p:spPr bwMode="auto">
          <a:xfrm>
            <a:off x="1874839" y="6530459"/>
            <a:ext cx="60023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r>
              <a:rPr lang="en-GB" sz="1200" dirty="0"/>
              <a:t>Adapted from Fokkens et al. EP</a:t>
            </a:r>
            <a:r>
              <a:rPr lang="en-GB" sz="1200" baseline="30000" dirty="0"/>
              <a:t>3</a:t>
            </a:r>
            <a:r>
              <a:rPr lang="en-GB" sz="1200" dirty="0"/>
              <a:t>OS Guidelines. </a:t>
            </a:r>
            <a:r>
              <a:rPr lang="en-GB" sz="1200" i="1" dirty="0"/>
              <a:t>Rhinol Suppl.</a:t>
            </a:r>
            <a:r>
              <a:rPr lang="en-GB" sz="1200" dirty="0"/>
              <a:t> 2005;18:1.</a:t>
            </a:r>
          </a:p>
        </p:txBody>
      </p:sp>
      <p:sp>
        <p:nvSpPr>
          <p:cNvPr id="1192963" name="Rectangle 3"/>
          <p:cNvSpPr>
            <a:spLocks noChangeArrowheads="1"/>
          </p:cNvSpPr>
          <p:nvPr/>
        </p:nvSpPr>
        <p:spPr bwMode="auto">
          <a:xfrm>
            <a:off x="2286000" y="5815014"/>
            <a:ext cx="1298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0</a:t>
            </a:r>
            <a:endParaRPr lang="en-US" sz="1600" dirty="0"/>
          </a:p>
        </p:txBody>
      </p:sp>
      <p:sp>
        <p:nvSpPr>
          <p:cNvPr id="1192964" name="Rectangle 4"/>
          <p:cNvSpPr>
            <a:spLocks noChangeArrowheads="1"/>
          </p:cNvSpPr>
          <p:nvPr/>
        </p:nvSpPr>
        <p:spPr bwMode="auto">
          <a:xfrm>
            <a:off x="4038600" y="5815014"/>
            <a:ext cx="1298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5</a:t>
            </a:r>
            <a:endParaRPr lang="en-US" sz="1600" dirty="0"/>
          </a:p>
        </p:txBody>
      </p:sp>
      <p:sp>
        <p:nvSpPr>
          <p:cNvPr id="1192965" name="Rectangle 5"/>
          <p:cNvSpPr>
            <a:spLocks noChangeArrowheads="1"/>
          </p:cNvSpPr>
          <p:nvPr/>
        </p:nvSpPr>
        <p:spPr bwMode="auto">
          <a:xfrm>
            <a:off x="5715000" y="5815014"/>
            <a:ext cx="2596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10</a:t>
            </a:r>
            <a:endParaRPr lang="en-US" sz="1600" dirty="0"/>
          </a:p>
        </p:txBody>
      </p:sp>
      <p:sp>
        <p:nvSpPr>
          <p:cNvPr id="1192966" name="Rectangle 6"/>
          <p:cNvSpPr>
            <a:spLocks noChangeArrowheads="1"/>
          </p:cNvSpPr>
          <p:nvPr/>
        </p:nvSpPr>
        <p:spPr bwMode="auto">
          <a:xfrm>
            <a:off x="7442200" y="5815014"/>
            <a:ext cx="2596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15</a:t>
            </a:r>
            <a:endParaRPr lang="en-US" sz="1600" dirty="0"/>
          </a:p>
        </p:txBody>
      </p:sp>
      <p:sp>
        <p:nvSpPr>
          <p:cNvPr id="1192967" name="Rectangle 7"/>
          <p:cNvSpPr>
            <a:spLocks noChangeArrowheads="1"/>
          </p:cNvSpPr>
          <p:nvPr/>
        </p:nvSpPr>
        <p:spPr bwMode="auto">
          <a:xfrm>
            <a:off x="4953001" y="6013451"/>
            <a:ext cx="485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Days</a:t>
            </a:r>
            <a:endParaRPr lang="en-US" sz="1600" dirty="0"/>
          </a:p>
        </p:txBody>
      </p:sp>
      <p:sp>
        <p:nvSpPr>
          <p:cNvPr id="1192968" name="Rectangle 8"/>
          <p:cNvSpPr>
            <a:spLocks noChangeArrowheads="1"/>
          </p:cNvSpPr>
          <p:nvPr/>
        </p:nvSpPr>
        <p:spPr bwMode="auto">
          <a:xfrm rot="16200000">
            <a:off x="1503056" y="3890091"/>
            <a:ext cx="10483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Symptoms</a:t>
            </a:r>
            <a:endParaRPr lang="en-US" sz="1600" dirty="0"/>
          </a:p>
        </p:txBody>
      </p:sp>
      <p:sp>
        <p:nvSpPr>
          <p:cNvPr id="1192969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Acute Rhinosinusitis: Definition</a:t>
            </a:r>
            <a:endParaRPr lang="nl-NL" sz="3000" b="0" dirty="0">
              <a:solidFill>
                <a:srgbClr val="FDCD03"/>
              </a:solidFill>
            </a:endParaRPr>
          </a:p>
        </p:txBody>
      </p:sp>
      <p:sp>
        <p:nvSpPr>
          <p:cNvPr id="1192970" name="Rectangle 10"/>
          <p:cNvSpPr>
            <a:spLocks noChangeArrowheads="1"/>
          </p:cNvSpPr>
          <p:nvPr/>
        </p:nvSpPr>
        <p:spPr bwMode="auto">
          <a:xfrm>
            <a:off x="9448800" y="5815014"/>
            <a:ext cx="2596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12</a:t>
            </a:r>
            <a:endParaRPr lang="en-US" sz="1600" dirty="0"/>
          </a:p>
        </p:txBody>
      </p:sp>
      <p:sp>
        <p:nvSpPr>
          <p:cNvPr id="1192971" name="Rectangle 11"/>
          <p:cNvSpPr>
            <a:spLocks noChangeArrowheads="1"/>
          </p:cNvSpPr>
          <p:nvPr/>
        </p:nvSpPr>
        <p:spPr bwMode="auto">
          <a:xfrm>
            <a:off x="9144000" y="6013451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Weeks</a:t>
            </a:r>
            <a:endParaRPr lang="en-US" sz="1600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371726" y="3776663"/>
            <a:ext cx="3495675" cy="1903412"/>
            <a:chOff x="534" y="2379"/>
            <a:chExt cx="2202" cy="1199"/>
          </a:xfrm>
        </p:grpSpPr>
        <p:sp>
          <p:nvSpPr>
            <p:cNvPr id="1192974" name="Text Box 14"/>
            <p:cNvSpPr txBox="1">
              <a:spLocks noChangeArrowheads="1"/>
            </p:cNvSpPr>
            <p:nvPr/>
          </p:nvSpPr>
          <p:spPr bwMode="auto">
            <a:xfrm>
              <a:off x="603" y="3163"/>
              <a:ext cx="768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b="1" u="sng" dirty="0">
                  <a:solidFill>
                    <a:srgbClr val="00FFFF"/>
                  </a:solidFill>
                </a:rPr>
                <a:t>Colds</a:t>
              </a:r>
            </a:p>
          </p:txBody>
        </p: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534" y="2379"/>
              <a:ext cx="2202" cy="1199"/>
              <a:chOff x="439" y="2151"/>
              <a:chExt cx="2328" cy="1293"/>
            </a:xfrm>
          </p:grpSpPr>
          <p:sp>
            <p:nvSpPr>
              <p:cNvPr id="1192976" name="Freeform 16"/>
              <p:cNvSpPr>
                <a:spLocks/>
              </p:cNvSpPr>
              <p:nvPr/>
            </p:nvSpPr>
            <p:spPr bwMode="auto">
              <a:xfrm>
                <a:off x="1920" y="3443"/>
                <a:ext cx="29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" y="0"/>
                  </a:cxn>
                  <a:cxn ang="0">
                    <a:pos x="150" y="0"/>
                  </a:cxn>
                  <a:cxn ang="0">
                    <a:pos x="294" y="0"/>
                  </a:cxn>
                </a:cxnLst>
                <a:rect l="0" t="0" r="r" b="b"/>
                <a:pathLst>
                  <a:path w="294">
                    <a:moveTo>
                      <a:pt x="0" y="0"/>
                    </a:moveTo>
                    <a:lnTo>
                      <a:pt x="72" y="0"/>
                    </a:lnTo>
                    <a:lnTo>
                      <a:pt x="150" y="0"/>
                    </a:lnTo>
                    <a:lnTo>
                      <a:pt x="294" y="0"/>
                    </a:lnTo>
                  </a:path>
                </a:pathLst>
              </a:custGeom>
              <a:noFill/>
              <a:ln w="57150" cmpd="sng">
                <a:solidFill>
                  <a:srgbClr val="00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77" name="Line 17"/>
              <p:cNvSpPr>
                <a:spLocks noChangeShapeType="1"/>
              </p:cNvSpPr>
              <p:nvPr/>
            </p:nvSpPr>
            <p:spPr bwMode="auto">
              <a:xfrm>
                <a:off x="2214" y="3443"/>
                <a:ext cx="294" cy="1"/>
              </a:xfrm>
              <a:prstGeom prst="line">
                <a:avLst/>
              </a:prstGeom>
              <a:noFill/>
              <a:ln w="57150">
                <a:solidFill>
                  <a:srgbClr val="00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78" name="Line 18"/>
              <p:cNvSpPr>
                <a:spLocks noChangeShapeType="1"/>
              </p:cNvSpPr>
              <p:nvPr/>
            </p:nvSpPr>
            <p:spPr bwMode="auto">
              <a:xfrm>
                <a:off x="2508" y="3443"/>
                <a:ext cx="259" cy="1"/>
              </a:xfrm>
              <a:prstGeom prst="line">
                <a:avLst/>
              </a:prstGeom>
              <a:noFill/>
              <a:ln w="57150">
                <a:solidFill>
                  <a:srgbClr val="00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79" name="Freeform 19"/>
              <p:cNvSpPr>
                <a:spLocks/>
              </p:cNvSpPr>
              <p:nvPr/>
            </p:nvSpPr>
            <p:spPr bwMode="auto">
              <a:xfrm>
                <a:off x="439" y="2747"/>
                <a:ext cx="245" cy="696"/>
              </a:xfrm>
              <a:custGeom>
                <a:avLst/>
                <a:gdLst/>
                <a:ahLst/>
                <a:cxnLst>
                  <a:cxn ang="0">
                    <a:pos x="0" y="575"/>
                  </a:cxn>
                  <a:cxn ang="0">
                    <a:pos x="72" y="432"/>
                  </a:cxn>
                  <a:cxn ang="0">
                    <a:pos x="144" y="282"/>
                  </a:cxn>
                  <a:cxn ang="0">
                    <a:pos x="222" y="138"/>
                  </a:cxn>
                  <a:cxn ang="0">
                    <a:pos x="294" y="0"/>
                  </a:cxn>
                </a:cxnLst>
                <a:rect l="0" t="0" r="r" b="b"/>
                <a:pathLst>
                  <a:path w="294" h="575">
                    <a:moveTo>
                      <a:pt x="0" y="575"/>
                    </a:moveTo>
                    <a:lnTo>
                      <a:pt x="72" y="432"/>
                    </a:lnTo>
                    <a:lnTo>
                      <a:pt x="144" y="282"/>
                    </a:lnTo>
                    <a:lnTo>
                      <a:pt x="222" y="138"/>
                    </a:lnTo>
                    <a:lnTo>
                      <a:pt x="294" y="0"/>
                    </a:lnTo>
                  </a:path>
                </a:pathLst>
              </a:custGeom>
              <a:noFill/>
              <a:ln w="57150" cmpd="sng">
                <a:solidFill>
                  <a:srgbClr val="00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80" name="Freeform 20"/>
              <p:cNvSpPr>
                <a:spLocks/>
              </p:cNvSpPr>
              <p:nvPr/>
            </p:nvSpPr>
            <p:spPr bwMode="auto">
              <a:xfrm>
                <a:off x="684" y="2151"/>
                <a:ext cx="251" cy="596"/>
              </a:xfrm>
              <a:custGeom>
                <a:avLst/>
                <a:gdLst/>
                <a:ahLst/>
                <a:cxnLst>
                  <a:cxn ang="0">
                    <a:pos x="0" y="492"/>
                  </a:cxn>
                  <a:cxn ang="0">
                    <a:pos x="36" y="420"/>
                  </a:cxn>
                  <a:cxn ang="0">
                    <a:pos x="72" y="336"/>
                  </a:cxn>
                  <a:cxn ang="0">
                    <a:pos x="114" y="252"/>
                  </a:cxn>
                  <a:cxn ang="0">
                    <a:pos x="150" y="168"/>
                  </a:cxn>
                  <a:cxn ang="0">
                    <a:pos x="186" y="96"/>
                  </a:cxn>
                  <a:cxn ang="0">
                    <a:pos x="204" y="66"/>
                  </a:cxn>
                  <a:cxn ang="0">
                    <a:pos x="228" y="42"/>
                  </a:cxn>
                  <a:cxn ang="0">
                    <a:pos x="246" y="18"/>
                  </a:cxn>
                  <a:cxn ang="0">
                    <a:pos x="264" y="6"/>
                  </a:cxn>
                  <a:cxn ang="0">
                    <a:pos x="282" y="0"/>
                  </a:cxn>
                  <a:cxn ang="0">
                    <a:pos x="300" y="0"/>
                  </a:cxn>
                </a:cxnLst>
                <a:rect l="0" t="0" r="r" b="b"/>
                <a:pathLst>
                  <a:path w="300" h="492">
                    <a:moveTo>
                      <a:pt x="0" y="492"/>
                    </a:moveTo>
                    <a:lnTo>
                      <a:pt x="36" y="420"/>
                    </a:lnTo>
                    <a:lnTo>
                      <a:pt x="72" y="336"/>
                    </a:lnTo>
                    <a:lnTo>
                      <a:pt x="114" y="252"/>
                    </a:lnTo>
                    <a:lnTo>
                      <a:pt x="150" y="168"/>
                    </a:lnTo>
                    <a:lnTo>
                      <a:pt x="186" y="96"/>
                    </a:lnTo>
                    <a:lnTo>
                      <a:pt x="204" y="66"/>
                    </a:lnTo>
                    <a:lnTo>
                      <a:pt x="228" y="42"/>
                    </a:lnTo>
                    <a:lnTo>
                      <a:pt x="246" y="18"/>
                    </a:lnTo>
                    <a:lnTo>
                      <a:pt x="264" y="6"/>
                    </a:lnTo>
                    <a:lnTo>
                      <a:pt x="282" y="0"/>
                    </a:lnTo>
                    <a:lnTo>
                      <a:pt x="300" y="0"/>
                    </a:lnTo>
                  </a:path>
                </a:pathLst>
              </a:custGeom>
              <a:noFill/>
              <a:ln w="57150" cmpd="sng">
                <a:solidFill>
                  <a:srgbClr val="00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81" name="Freeform 21"/>
              <p:cNvSpPr>
                <a:spLocks/>
              </p:cNvSpPr>
              <p:nvPr/>
            </p:nvSpPr>
            <p:spPr bwMode="auto">
              <a:xfrm>
                <a:off x="935" y="2151"/>
                <a:ext cx="244" cy="7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72" y="90"/>
                  </a:cxn>
                  <a:cxn ang="0">
                    <a:pos x="90" y="132"/>
                  </a:cxn>
                  <a:cxn ang="0">
                    <a:pos x="108" y="174"/>
                  </a:cxn>
                  <a:cxn ang="0">
                    <a:pos x="150" y="276"/>
                  </a:cxn>
                  <a:cxn ang="0">
                    <a:pos x="186" y="384"/>
                  </a:cxn>
                  <a:cxn ang="0">
                    <a:pos x="221" y="486"/>
                  </a:cxn>
                  <a:cxn ang="0">
                    <a:pos x="239" y="534"/>
                  </a:cxn>
                  <a:cxn ang="0">
                    <a:pos x="257" y="576"/>
                  </a:cxn>
                  <a:cxn ang="0">
                    <a:pos x="275" y="612"/>
                  </a:cxn>
                  <a:cxn ang="0">
                    <a:pos x="293" y="642"/>
                  </a:cxn>
                </a:cxnLst>
                <a:rect l="0" t="0" r="r" b="b"/>
                <a:pathLst>
                  <a:path w="293" h="642">
                    <a:moveTo>
                      <a:pt x="0" y="0"/>
                    </a:moveTo>
                    <a:lnTo>
                      <a:pt x="18" y="1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72" y="90"/>
                    </a:lnTo>
                    <a:lnTo>
                      <a:pt x="90" y="132"/>
                    </a:lnTo>
                    <a:lnTo>
                      <a:pt x="108" y="174"/>
                    </a:lnTo>
                    <a:lnTo>
                      <a:pt x="150" y="276"/>
                    </a:lnTo>
                    <a:lnTo>
                      <a:pt x="186" y="384"/>
                    </a:lnTo>
                    <a:lnTo>
                      <a:pt x="221" y="486"/>
                    </a:lnTo>
                    <a:lnTo>
                      <a:pt x="239" y="534"/>
                    </a:lnTo>
                    <a:lnTo>
                      <a:pt x="257" y="576"/>
                    </a:lnTo>
                    <a:lnTo>
                      <a:pt x="275" y="612"/>
                    </a:lnTo>
                    <a:lnTo>
                      <a:pt x="293" y="642"/>
                    </a:lnTo>
                  </a:path>
                </a:pathLst>
              </a:custGeom>
              <a:noFill/>
              <a:ln w="57150" cmpd="sng">
                <a:solidFill>
                  <a:srgbClr val="00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82" name="Freeform 22"/>
              <p:cNvSpPr>
                <a:spLocks/>
              </p:cNvSpPr>
              <p:nvPr/>
            </p:nvSpPr>
            <p:spPr bwMode="auto">
              <a:xfrm>
                <a:off x="1179" y="2929"/>
                <a:ext cx="245" cy="2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48"/>
                  </a:cxn>
                  <a:cxn ang="0">
                    <a:pos x="72" y="84"/>
                  </a:cxn>
                  <a:cxn ang="0">
                    <a:pos x="108" y="114"/>
                  </a:cxn>
                  <a:cxn ang="0">
                    <a:pos x="144" y="132"/>
                  </a:cxn>
                  <a:cxn ang="0">
                    <a:pos x="222" y="168"/>
                  </a:cxn>
                  <a:cxn ang="0">
                    <a:pos x="258" y="186"/>
                  </a:cxn>
                  <a:cxn ang="0">
                    <a:pos x="294" y="210"/>
                  </a:cxn>
                </a:cxnLst>
                <a:rect l="0" t="0" r="r" b="b"/>
                <a:pathLst>
                  <a:path w="294" h="210">
                    <a:moveTo>
                      <a:pt x="0" y="0"/>
                    </a:moveTo>
                    <a:lnTo>
                      <a:pt x="36" y="48"/>
                    </a:lnTo>
                    <a:lnTo>
                      <a:pt x="72" y="84"/>
                    </a:lnTo>
                    <a:lnTo>
                      <a:pt x="108" y="114"/>
                    </a:lnTo>
                    <a:lnTo>
                      <a:pt x="144" y="132"/>
                    </a:lnTo>
                    <a:lnTo>
                      <a:pt x="222" y="168"/>
                    </a:lnTo>
                    <a:lnTo>
                      <a:pt x="258" y="186"/>
                    </a:lnTo>
                    <a:lnTo>
                      <a:pt x="294" y="210"/>
                    </a:lnTo>
                  </a:path>
                </a:pathLst>
              </a:custGeom>
              <a:noFill/>
              <a:ln w="57150" cmpd="sng">
                <a:solidFill>
                  <a:srgbClr val="00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83" name="Freeform 23"/>
              <p:cNvSpPr>
                <a:spLocks/>
              </p:cNvSpPr>
              <p:nvPr/>
            </p:nvSpPr>
            <p:spPr bwMode="auto">
              <a:xfrm>
                <a:off x="1424" y="3182"/>
                <a:ext cx="246" cy="2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" y="48"/>
                  </a:cxn>
                  <a:cxn ang="0">
                    <a:pos x="144" y="96"/>
                  </a:cxn>
                  <a:cxn ang="0">
                    <a:pos x="222" y="138"/>
                  </a:cxn>
                  <a:cxn ang="0">
                    <a:pos x="294" y="173"/>
                  </a:cxn>
                </a:cxnLst>
                <a:rect l="0" t="0" r="r" b="b"/>
                <a:pathLst>
                  <a:path w="294" h="173">
                    <a:moveTo>
                      <a:pt x="0" y="0"/>
                    </a:moveTo>
                    <a:lnTo>
                      <a:pt x="72" y="48"/>
                    </a:lnTo>
                    <a:lnTo>
                      <a:pt x="144" y="96"/>
                    </a:lnTo>
                    <a:lnTo>
                      <a:pt x="222" y="138"/>
                    </a:lnTo>
                    <a:lnTo>
                      <a:pt x="294" y="173"/>
                    </a:lnTo>
                  </a:path>
                </a:pathLst>
              </a:custGeom>
              <a:noFill/>
              <a:ln w="57150" cmpd="sng">
                <a:solidFill>
                  <a:srgbClr val="00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84" name="Freeform 24"/>
              <p:cNvSpPr>
                <a:spLocks/>
              </p:cNvSpPr>
              <p:nvPr/>
            </p:nvSpPr>
            <p:spPr bwMode="auto">
              <a:xfrm>
                <a:off x="1670" y="3392"/>
                <a:ext cx="250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" y="18"/>
                  </a:cxn>
                  <a:cxn ang="0">
                    <a:pos x="150" y="30"/>
                  </a:cxn>
                  <a:cxn ang="0">
                    <a:pos x="228" y="36"/>
                  </a:cxn>
                  <a:cxn ang="0">
                    <a:pos x="300" y="42"/>
                  </a:cxn>
                </a:cxnLst>
                <a:rect l="0" t="0" r="r" b="b"/>
                <a:pathLst>
                  <a:path w="300" h="42">
                    <a:moveTo>
                      <a:pt x="0" y="0"/>
                    </a:moveTo>
                    <a:lnTo>
                      <a:pt x="72" y="18"/>
                    </a:lnTo>
                    <a:lnTo>
                      <a:pt x="150" y="30"/>
                    </a:lnTo>
                    <a:lnTo>
                      <a:pt x="228" y="36"/>
                    </a:lnTo>
                    <a:lnTo>
                      <a:pt x="300" y="42"/>
                    </a:lnTo>
                  </a:path>
                </a:pathLst>
              </a:custGeom>
              <a:noFill/>
              <a:ln w="57150" cmpd="sng">
                <a:solidFill>
                  <a:srgbClr val="00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</p:grp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371726" y="2105025"/>
            <a:ext cx="7229475" cy="3581400"/>
            <a:chOff x="534" y="1326"/>
            <a:chExt cx="4554" cy="2256"/>
          </a:xfrm>
        </p:grpSpPr>
        <p:sp>
          <p:nvSpPr>
            <p:cNvPr id="1192986" name="Rectangle 26"/>
            <p:cNvSpPr>
              <a:spLocks noChangeArrowheads="1"/>
            </p:cNvSpPr>
            <p:nvPr/>
          </p:nvSpPr>
          <p:spPr bwMode="auto">
            <a:xfrm>
              <a:off x="1610" y="1326"/>
              <a:ext cx="3478" cy="2256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66000"/>
                  </a:srgbClr>
                </a:gs>
                <a:gs pos="100000">
                  <a:srgbClr val="FF0000">
                    <a:gamma/>
                    <a:shade val="56078"/>
                    <a:invGamma/>
                    <a:alpha val="56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ZA" dirty="0"/>
            </a:p>
          </p:txBody>
        </p:sp>
        <p:sp>
          <p:nvSpPr>
            <p:cNvPr id="1192987" name="Rectangle 27"/>
            <p:cNvSpPr>
              <a:spLocks noChangeArrowheads="1"/>
            </p:cNvSpPr>
            <p:nvPr/>
          </p:nvSpPr>
          <p:spPr bwMode="auto">
            <a:xfrm>
              <a:off x="1954" y="1614"/>
              <a:ext cx="2602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rgbClr val="FFCC00"/>
                </a:buClr>
                <a:buSzPct val="65000"/>
                <a:buFont typeface="Arial" charset="0"/>
                <a:buNone/>
              </a:pPr>
              <a:endParaRPr lang="en-US" sz="1700" b="1" dirty="0">
                <a:ea typeface="MS PGothic" pitchFamily="34" charset="-128"/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534" y="1871"/>
              <a:ext cx="4547" cy="1706"/>
              <a:chOff x="534" y="1871"/>
              <a:chExt cx="4547" cy="1706"/>
            </a:xfrm>
          </p:grpSpPr>
          <p:sp>
            <p:nvSpPr>
              <p:cNvPr id="1192989" name="Freeform 29"/>
              <p:cNvSpPr>
                <a:spLocks/>
              </p:cNvSpPr>
              <p:nvPr/>
            </p:nvSpPr>
            <p:spPr bwMode="auto">
              <a:xfrm>
                <a:off x="534" y="2952"/>
                <a:ext cx="232" cy="625"/>
              </a:xfrm>
              <a:custGeom>
                <a:avLst/>
                <a:gdLst/>
                <a:ahLst/>
                <a:cxnLst>
                  <a:cxn ang="0">
                    <a:pos x="0" y="557"/>
                  </a:cxn>
                  <a:cxn ang="0">
                    <a:pos x="144" y="276"/>
                  </a:cxn>
                  <a:cxn ang="0">
                    <a:pos x="294" y="0"/>
                  </a:cxn>
                </a:cxnLst>
                <a:rect l="0" t="0" r="r" b="b"/>
                <a:pathLst>
                  <a:path w="294" h="557">
                    <a:moveTo>
                      <a:pt x="0" y="557"/>
                    </a:moveTo>
                    <a:lnTo>
                      <a:pt x="144" y="276"/>
                    </a:lnTo>
                    <a:lnTo>
                      <a:pt x="294" y="0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90" name="Freeform 30"/>
              <p:cNvSpPr>
                <a:spLocks/>
              </p:cNvSpPr>
              <p:nvPr/>
            </p:nvSpPr>
            <p:spPr bwMode="auto">
              <a:xfrm>
                <a:off x="766" y="2352"/>
                <a:ext cx="237" cy="600"/>
              </a:xfrm>
              <a:custGeom>
                <a:avLst/>
                <a:gdLst/>
                <a:ahLst/>
                <a:cxnLst>
                  <a:cxn ang="0">
                    <a:pos x="0" y="534"/>
                  </a:cxn>
                  <a:cxn ang="0">
                    <a:pos x="36" y="456"/>
                  </a:cxn>
                  <a:cxn ang="0">
                    <a:pos x="72" y="372"/>
                  </a:cxn>
                  <a:cxn ang="0">
                    <a:pos x="114" y="282"/>
                  </a:cxn>
                  <a:cxn ang="0">
                    <a:pos x="150" y="198"/>
                  </a:cxn>
                  <a:cxn ang="0">
                    <a:pos x="186" y="120"/>
                  </a:cxn>
                  <a:cxn ang="0">
                    <a:pos x="204" y="84"/>
                  </a:cxn>
                  <a:cxn ang="0">
                    <a:pos x="228" y="54"/>
                  </a:cxn>
                  <a:cxn ang="0">
                    <a:pos x="246" y="30"/>
                  </a:cxn>
                  <a:cxn ang="0">
                    <a:pos x="264" y="12"/>
                  </a:cxn>
                  <a:cxn ang="0">
                    <a:pos x="282" y="6"/>
                  </a:cxn>
                  <a:cxn ang="0">
                    <a:pos x="300" y="0"/>
                  </a:cxn>
                </a:cxnLst>
                <a:rect l="0" t="0" r="r" b="b"/>
                <a:pathLst>
                  <a:path w="300" h="534">
                    <a:moveTo>
                      <a:pt x="0" y="534"/>
                    </a:moveTo>
                    <a:lnTo>
                      <a:pt x="36" y="456"/>
                    </a:lnTo>
                    <a:lnTo>
                      <a:pt x="72" y="372"/>
                    </a:lnTo>
                    <a:lnTo>
                      <a:pt x="114" y="282"/>
                    </a:lnTo>
                    <a:lnTo>
                      <a:pt x="150" y="198"/>
                    </a:lnTo>
                    <a:lnTo>
                      <a:pt x="186" y="120"/>
                    </a:lnTo>
                    <a:lnTo>
                      <a:pt x="204" y="84"/>
                    </a:lnTo>
                    <a:lnTo>
                      <a:pt x="228" y="54"/>
                    </a:lnTo>
                    <a:lnTo>
                      <a:pt x="246" y="30"/>
                    </a:lnTo>
                    <a:lnTo>
                      <a:pt x="264" y="12"/>
                    </a:lnTo>
                    <a:lnTo>
                      <a:pt x="282" y="6"/>
                    </a:lnTo>
                    <a:lnTo>
                      <a:pt x="300" y="0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91" name="Freeform 31"/>
              <p:cNvSpPr>
                <a:spLocks/>
              </p:cNvSpPr>
              <p:nvPr/>
            </p:nvSpPr>
            <p:spPr bwMode="auto">
              <a:xfrm>
                <a:off x="1003" y="2352"/>
                <a:ext cx="231" cy="6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6"/>
                  </a:cxn>
                  <a:cxn ang="0">
                    <a:pos x="36" y="18"/>
                  </a:cxn>
                  <a:cxn ang="0">
                    <a:pos x="54" y="42"/>
                  </a:cxn>
                  <a:cxn ang="0">
                    <a:pos x="72" y="72"/>
                  </a:cxn>
                  <a:cxn ang="0">
                    <a:pos x="90" y="108"/>
                  </a:cxn>
                  <a:cxn ang="0">
                    <a:pos x="108" y="150"/>
                  </a:cxn>
                  <a:cxn ang="0">
                    <a:pos x="150" y="240"/>
                  </a:cxn>
                  <a:cxn ang="0">
                    <a:pos x="186" y="336"/>
                  </a:cxn>
                  <a:cxn ang="0">
                    <a:pos x="221" y="426"/>
                  </a:cxn>
                  <a:cxn ang="0">
                    <a:pos x="239" y="468"/>
                  </a:cxn>
                  <a:cxn ang="0">
                    <a:pos x="257" y="504"/>
                  </a:cxn>
                  <a:cxn ang="0">
                    <a:pos x="275" y="534"/>
                  </a:cxn>
                  <a:cxn ang="0">
                    <a:pos x="293" y="558"/>
                  </a:cxn>
                </a:cxnLst>
                <a:rect l="0" t="0" r="r" b="b"/>
                <a:pathLst>
                  <a:path w="293" h="558">
                    <a:moveTo>
                      <a:pt x="0" y="0"/>
                    </a:moveTo>
                    <a:lnTo>
                      <a:pt x="18" y="6"/>
                    </a:lnTo>
                    <a:lnTo>
                      <a:pt x="36" y="18"/>
                    </a:lnTo>
                    <a:lnTo>
                      <a:pt x="54" y="42"/>
                    </a:lnTo>
                    <a:lnTo>
                      <a:pt x="72" y="72"/>
                    </a:lnTo>
                    <a:lnTo>
                      <a:pt x="90" y="108"/>
                    </a:lnTo>
                    <a:lnTo>
                      <a:pt x="108" y="150"/>
                    </a:lnTo>
                    <a:lnTo>
                      <a:pt x="150" y="240"/>
                    </a:lnTo>
                    <a:lnTo>
                      <a:pt x="186" y="336"/>
                    </a:lnTo>
                    <a:lnTo>
                      <a:pt x="221" y="426"/>
                    </a:lnTo>
                    <a:lnTo>
                      <a:pt x="239" y="468"/>
                    </a:lnTo>
                    <a:lnTo>
                      <a:pt x="257" y="504"/>
                    </a:lnTo>
                    <a:lnTo>
                      <a:pt x="275" y="534"/>
                    </a:lnTo>
                    <a:lnTo>
                      <a:pt x="293" y="558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92" name="Freeform 32"/>
              <p:cNvSpPr>
                <a:spLocks/>
              </p:cNvSpPr>
              <p:nvPr/>
            </p:nvSpPr>
            <p:spPr bwMode="auto">
              <a:xfrm>
                <a:off x="1234" y="2979"/>
                <a:ext cx="232" cy="1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36"/>
                  </a:cxn>
                  <a:cxn ang="0">
                    <a:pos x="72" y="60"/>
                  </a:cxn>
                  <a:cxn ang="0">
                    <a:pos x="108" y="78"/>
                  </a:cxn>
                  <a:cxn ang="0">
                    <a:pos x="144" y="90"/>
                  </a:cxn>
                  <a:cxn ang="0">
                    <a:pos x="186" y="96"/>
                  </a:cxn>
                  <a:cxn ang="0">
                    <a:pos x="222" y="102"/>
                  </a:cxn>
                  <a:cxn ang="0">
                    <a:pos x="294" y="108"/>
                  </a:cxn>
                </a:cxnLst>
                <a:rect l="0" t="0" r="r" b="b"/>
                <a:pathLst>
                  <a:path w="294" h="108">
                    <a:moveTo>
                      <a:pt x="0" y="0"/>
                    </a:moveTo>
                    <a:lnTo>
                      <a:pt x="36" y="36"/>
                    </a:lnTo>
                    <a:lnTo>
                      <a:pt x="72" y="60"/>
                    </a:lnTo>
                    <a:lnTo>
                      <a:pt x="108" y="78"/>
                    </a:lnTo>
                    <a:lnTo>
                      <a:pt x="144" y="90"/>
                    </a:lnTo>
                    <a:lnTo>
                      <a:pt x="186" y="96"/>
                    </a:lnTo>
                    <a:lnTo>
                      <a:pt x="222" y="102"/>
                    </a:lnTo>
                    <a:lnTo>
                      <a:pt x="294" y="108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93" name="Freeform 33"/>
              <p:cNvSpPr>
                <a:spLocks/>
              </p:cNvSpPr>
              <p:nvPr/>
            </p:nvSpPr>
            <p:spPr bwMode="auto">
              <a:xfrm>
                <a:off x="1702" y="2165"/>
                <a:ext cx="278" cy="842"/>
              </a:xfrm>
              <a:custGeom>
                <a:avLst/>
                <a:gdLst/>
                <a:ahLst/>
                <a:cxnLst>
                  <a:cxn ang="0">
                    <a:pos x="0" y="750"/>
                  </a:cxn>
                  <a:cxn ang="0">
                    <a:pos x="18" y="720"/>
                  </a:cxn>
                  <a:cxn ang="0">
                    <a:pos x="36" y="684"/>
                  </a:cxn>
                  <a:cxn ang="0">
                    <a:pos x="54" y="642"/>
                  </a:cxn>
                  <a:cxn ang="0">
                    <a:pos x="72" y="594"/>
                  </a:cxn>
                  <a:cxn ang="0">
                    <a:pos x="108" y="492"/>
                  </a:cxn>
                  <a:cxn ang="0">
                    <a:pos x="150" y="384"/>
                  </a:cxn>
                  <a:cxn ang="0">
                    <a:pos x="186" y="270"/>
                  </a:cxn>
                  <a:cxn ang="0">
                    <a:pos x="222" y="168"/>
                  </a:cxn>
                  <a:cxn ang="0">
                    <a:pos x="240" y="114"/>
                  </a:cxn>
                  <a:cxn ang="0">
                    <a:pos x="258" y="72"/>
                  </a:cxn>
                  <a:cxn ang="0">
                    <a:pos x="276" y="36"/>
                  </a:cxn>
                  <a:cxn ang="0">
                    <a:pos x="294" y="0"/>
                  </a:cxn>
                </a:cxnLst>
                <a:rect l="0" t="0" r="r" b="b"/>
                <a:pathLst>
                  <a:path w="294" h="750">
                    <a:moveTo>
                      <a:pt x="0" y="750"/>
                    </a:moveTo>
                    <a:lnTo>
                      <a:pt x="18" y="720"/>
                    </a:lnTo>
                    <a:lnTo>
                      <a:pt x="36" y="684"/>
                    </a:lnTo>
                    <a:lnTo>
                      <a:pt x="54" y="642"/>
                    </a:lnTo>
                    <a:lnTo>
                      <a:pt x="72" y="594"/>
                    </a:lnTo>
                    <a:lnTo>
                      <a:pt x="108" y="492"/>
                    </a:lnTo>
                    <a:lnTo>
                      <a:pt x="150" y="384"/>
                    </a:lnTo>
                    <a:lnTo>
                      <a:pt x="186" y="270"/>
                    </a:lnTo>
                    <a:lnTo>
                      <a:pt x="222" y="168"/>
                    </a:lnTo>
                    <a:lnTo>
                      <a:pt x="240" y="114"/>
                    </a:lnTo>
                    <a:lnTo>
                      <a:pt x="258" y="72"/>
                    </a:lnTo>
                    <a:lnTo>
                      <a:pt x="276" y="36"/>
                    </a:lnTo>
                    <a:lnTo>
                      <a:pt x="294" y="0"/>
                    </a:lnTo>
                  </a:path>
                </a:pathLst>
              </a:custGeom>
              <a:noFill/>
              <a:ln w="762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94" name="Freeform 34"/>
              <p:cNvSpPr>
                <a:spLocks/>
              </p:cNvSpPr>
              <p:nvPr/>
            </p:nvSpPr>
            <p:spPr bwMode="auto">
              <a:xfrm>
                <a:off x="1980" y="1929"/>
                <a:ext cx="278" cy="236"/>
              </a:xfrm>
              <a:custGeom>
                <a:avLst/>
                <a:gdLst/>
                <a:ahLst/>
                <a:cxnLst>
                  <a:cxn ang="0">
                    <a:pos x="0" y="210"/>
                  </a:cxn>
                  <a:cxn ang="0">
                    <a:pos x="36" y="156"/>
                  </a:cxn>
                  <a:cxn ang="0">
                    <a:pos x="72" y="120"/>
                  </a:cxn>
                  <a:cxn ang="0">
                    <a:pos x="108" y="84"/>
                  </a:cxn>
                  <a:cxn ang="0">
                    <a:pos x="144" y="60"/>
                  </a:cxn>
                  <a:cxn ang="0">
                    <a:pos x="186" y="42"/>
                  </a:cxn>
                  <a:cxn ang="0">
                    <a:pos x="222" y="30"/>
                  </a:cxn>
                  <a:cxn ang="0">
                    <a:pos x="294" y="0"/>
                  </a:cxn>
                </a:cxnLst>
                <a:rect l="0" t="0" r="r" b="b"/>
                <a:pathLst>
                  <a:path w="294" h="210">
                    <a:moveTo>
                      <a:pt x="0" y="210"/>
                    </a:moveTo>
                    <a:lnTo>
                      <a:pt x="36" y="156"/>
                    </a:lnTo>
                    <a:lnTo>
                      <a:pt x="72" y="120"/>
                    </a:lnTo>
                    <a:lnTo>
                      <a:pt x="108" y="84"/>
                    </a:lnTo>
                    <a:lnTo>
                      <a:pt x="144" y="60"/>
                    </a:lnTo>
                    <a:lnTo>
                      <a:pt x="186" y="42"/>
                    </a:lnTo>
                    <a:lnTo>
                      <a:pt x="222" y="30"/>
                    </a:lnTo>
                    <a:lnTo>
                      <a:pt x="294" y="0"/>
                    </a:lnTo>
                  </a:path>
                </a:pathLst>
              </a:custGeom>
              <a:noFill/>
              <a:ln w="762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95" name="Freeform 35"/>
              <p:cNvSpPr>
                <a:spLocks/>
              </p:cNvSpPr>
              <p:nvPr/>
            </p:nvSpPr>
            <p:spPr bwMode="auto">
              <a:xfrm>
                <a:off x="2258" y="1902"/>
                <a:ext cx="278" cy="27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36" y="12"/>
                  </a:cxn>
                  <a:cxn ang="0">
                    <a:pos x="72" y="6"/>
                  </a:cxn>
                  <a:cxn ang="0">
                    <a:pos x="144" y="0"/>
                  </a:cxn>
                  <a:cxn ang="0">
                    <a:pos x="222" y="0"/>
                  </a:cxn>
                  <a:cxn ang="0">
                    <a:pos x="294" y="0"/>
                  </a:cxn>
                </a:cxnLst>
                <a:rect l="0" t="0" r="r" b="b"/>
                <a:pathLst>
                  <a:path w="294" h="24">
                    <a:moveTo>
                      <a:pt x="0" y="24"/>
                    </a:moveTo>
                    <a:lnTo>
                      <a:pt x="36" y="12"/>
                    </a:lnTo>
                    <a:lnTo>
                      <a:pt x="72" y="6"/>
                    </a:lnTo>
                    <a:lnTo>
                      <a:pt x="144" y="0"/>
                    </a:lnTo>
                    <a:lnTo>
                      <a:pt x="222" y="0"/>
                    </a:lnTo>
                    <a:lnTo>
                      <a:pt x="294" y="0"/>
                    </a:lnTo>
                  </a:path>
                </a:pathLst>
              </a:custGeom>
              <a:noFill/>
              <a:ln w="762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96" name="Freeform 36"/>
              <p:cNvSpPr>
                <a:spLocks/>
              </p:cNvSpPr>
              <p:nvPr/>
            </p:nvSpPr>
            <p:spPr bwMode="auto">
              <a:xfrm>
                <a:off x="2536" y="1902"/>
                <a:ext cx="284" cy="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" y="6"/>
                  </a:cxn>
                  <a:cxn ang="0">
                    <a:pos x="150" y="12"/>
                  </a:cxn>
                  <a:cxn ang="0">
                    <a:pos x="228" y="18"/>
                  </a:cxn>
                  <a:cxn ang="0">
                    <a:pos x="300" y="24"/>
                  </a:cxn>
                </a:cxnLst>
                <a:rect l="0" t="0" r="r" b="b"/>
                <a:pathLst>
                  <a:path w="300" h="24">
                    <a:moveTo>
                      <a:pt x="0" y="0"/>
                    </a:moveTo>
                    <a:lnTo>
                      <a:pt x="72" y="6"/>
                    </a:lnTo>
                    <a:lnTo>
                      <a:pt x="150" y="12"/>
                    </a:lnTo>
                    <a:lnTo>
                      <a:pt x="228" y="18"/>
                    </a:lnTo>
                    <a:lnTo>
                      <a:pt x="300" y="24"/>
                    </a:lnTo>
                  </a:path>
                </a:pathLst>
              </a:custGeom>
              <a:noFill/>
              <a:ln w="762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97" name="Freeform 37"/>
              <p:cNvSpPr>
                <a:spLocks/>
              </p:cNvSpPr>
              <p:nvPr/>
            </p:nvSpPr>
            <p:spPr bwMode="auto">
              <a:xfrm>
                <a:off x="2820" y="1902"/>
                <a:ext cx="278" cy="27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72" y="18"/>
                  </a:cxn>
                  <a:cxn ang="0">
                    <a:pos x="150" y="12"/>
                  </a:cxn>
                  <a:cxn ang="0">
                    <a:pos x="222" y="6"/>
                  </a:cxn>
                  <a:cxn ang="0">
                    <a:pos x="294" y="0"/>
                  </a:cxn>
                </a:cxnLst>
                <a:rect l="0" t="0" r="r" b="b"/>
                <a:pathLst>
                  <a:path w="294" h="24">
                    <a:moveTo>
                      <a:pt x="0" y="24"/>
                    </a:moveTo>
                    <a:lnTo>
                      <a:pt x="72" y="18"/>
                    </a:lnTo>
                    <a:lnTo>
                      <a:pt x="150" y="12"/>
                    </a:lnTo>
                    <a:lnTo>
                      <a:pt x="222" y="6"/>
                    </a:lnTo>
                    <a:lnTo>
                      <a:pt x="294" y="0"/>
                    </a:lnTo>
                  </a:path>
                </a:pathLst>
              </a:custGeom>
              <a:noFill/>
              <a:ln w="762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98" name="Freeform 38"/>
              <p:cNvSpPr>
                <a:spLocks/>
              </p:cNvSpPr>
              <p:nvPr/>
            </p:nvSpPr>
            <p:spPr bwMode="auto">
              <a:xfrm flipV="1">
                <a:off x="3088" y="1871"/>
                <a:ext cx="199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0"/>
                  </a:cxn>
                  <a:cxn ang="0">
                    <a:pos x="293" y="0"/>
                  </a:cxn>
                </a:cxnLst>
                <a:rect l="0" t="0" r="r" b="b"/>
                <a:pathLst>
                  <a:path w="293">
                    <a:moveTo>
                      <a:pt x="0" y="0"/>
                    </a:moveTo>
                    <a:lnTo>
                      <a:pt x="144" y="0"/>
                    </a:lnTo>
                    <a:lnTo>
                      <a:pt x="293" y="0"/>
                    </a:lnTo>
                  </a:path>
                </a:pathLst>
              </a:custGeom>
              <a:noFill/>
              <a:ln w="762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2999" name="Freeform 39"/>
              <p:cNvSpPr>
                <a:spLocks/>
              </p:cNvSpPr>
              <p:nvPr/>
            </p:nvSpPr>
            <p:spPr bwMode="auto">
              <a:xfrm>
                <a:off x="1456" y="3084"/>
                <a:ext cx="148" cy="16"/>
              </a:xfrm>
              <a:custGeom>
                <a:avLst/>
                <a:gdLst/>
                <a:ahLst/>
                <a:cxnLst>
                  <a:cxn ang="0">
                    <a:pos x="4" y="16"/>
                  </a:cxn>
                  <a:cxn ang="0">
                    <a:pos x="120" y="8"/>
                  </a:cxn>
                  <a:cxn ang="0">
                    <a:pos x="148" y="0"/>
                  </a:cxn>
                </a:cxnLst>
                <a:rect l="0" t="0" r="r" b="b"/>
                <a:pathLst>
                  <a:path w="148" h="16">
                    <a:moveTo>
                      <a:pt x="4" y="16"/>
                    </a:moveTo>
                    <a:cubicBezTo>
                      <a:pt x="50" y="1"/>
                      <a:pt x="0" y="16"/>
                      <a:pt x="120" y="8"/>
                    </a:cubicBezTo>
                    <a:cubicBezTo>
                      <a:pt x="130" y="7"/>
                      <a:pt x="148" y="0"/>
                      <a:pt x="148" y="0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00" name="Freeform 40"/>
              <p:cNvSpPr>
                <a:spLocks/>
              </p:cNvSpPr>
              <p:nvPr/>
            </p:nvSpPr>
            <p:spPr bwMode="auto">
              <a:xfrm>
                <a:off x="1604" y="2992"/>
                <a:ext cx="104" cy="96"/>
              </a:xfrm>
              <a:custGeom>
                <a:avLst/>
                <a:gdLst/>
                <a:ahLst/>
                <a:cxnLst>
                  <a:cxn ang="0">
                    <a:pos x="0" y="80"/>
                  </a:cxn>
                  <a:cxn ang="0">
                    <a:pos x="60" y="60"/>
                  </a:cxn>
                  <a:cxn ang="0">
                    <a:pos x="88" y="28"/>
                  </a:cxn>
                  <a:cxn ang="0">
                    <a:pos x="100" y="0"/>
                  </a:cxn>
                </a:cxnLst>
                <a:rect l="0" t="0" r="r" b="b"/>
                <a:pathLst>
                  <a:path w="100" h="80">
                    <a:moveTo>
                      <a:pt x="0" y="80"/>
                    </a:moveTo>
                    <a:cubicBezTo>
                      <a:pt x="22" y="76"/>
                      <a:pt x="41" y="72"/>
                      <a:pt x="60" y="60"/>
                    </a:cubicBezTo>
                    <a:cubicBezTo>
                      <a:pt x="79" y="32"/>
                      <a:pt x="68" y="41"/>
                      <a:pt x="88" y="28"/>
                    </a:cubicBezTo>
                    <a:cubicBezTo>
                      <a:pt x="97" y="2"/>
                      <a:pt x="90" y="10"/>
                      <a:pt x="100" y="0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</p:grp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371726" y="3476625"/>
            <a:ext cx="7458075" cy="2209800"/>
            <a:chOff x="534" y="2190"/>
            <a:chExt cx="4698" cy="1392"/>
          </a:xfrm>
        </p:grpSpPr>
        <p:sp>
          <p:nvSpPr>
            <p:cNvPr id="1193002" name="Rectangle 42"/>
            <p:cNvSpPr>
              <a:spLocks noChangeArrowheads="1"/>
            </p:cNvSpPr>
            <p:nvPr/>
          </p:nvSpPr>
          <p:spPr bwMode="auto">
            <a:xfrm>
              <a:off x="2708" y="2190"/>
              <a:ext cx="2380" cy="1392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50000"/>
                  </a:schemeClr>
                </a:gs>
                <a:gs pos="100000">
                  <a:schemeClr val="hlink">
                    <a:gamma/>
                    <a:shade val="46275"/>
                    <a:invGamma/>
                    <a:alpha val="6400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ZA" dirty="0"/>
            </a:p>
          </p:txBody>
        </p:sp>
        <p:sp>
          <p:nvSpPr>
            <p:cNvPr id="1193003" name="Rectangle 43"/>
            <p:cNvSpPr>
              <a:spLocks noChangeArrowheads="1"/>
            </p:cNvSpPr>
            <p:nvPr/>
          </p:nvSpPr>
          <p:spPr bwMode="auto">
            <a:xfrm>
              <a:off x="2784" y="2622"/>
              <a:ext cx="244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225425" indent="-225425">
                <a:lnSpc>
                  <a:spcPct val="90000"/>
                </a:lnSpc>
                <a:spcBef>
                  <a:spcPct val="50000"/>
                </a:spcBef>
                <a:buClr>
                  <a:srgbClr val="FFCC00"/>
                </a:buClr>
                <a:buSzPct val="65000"/>
              </a:pPr>
              <a:endParaRPr lang="en-US" sz="1700" b="1" dirty="0">
                <a:ea typeface="MS PGothic" pitchFamily="34" charset="-128"/>
              </a:endParaRPr>
            </a:p>
          </p:txBody>
        </p:sp>
        <p:grpSp>
          <p:nvGrpSpPr>
            <p:cNvPr id="7" name="Group 44"/>
            <p:cNvGrpSpPr>
              <a:grpSpLocks/>
            </p:cNvGrpSpPr>
            <p:nvPr/>
          </p:nvGrpSpPr>
          <p:grpSpPr bwMode="auto">
            <a:xfrm>
              <a:off x="534" y="2393"/>
              <a:ext cx="4534" cy="1184"/>
              <a:chOff x="439" y="2167"/>
              <a:chExt cx="4793" cy="1276"/>
            </a:xfrm>
          </p:grpSpPr>
          <p:sp>
            <p:nvSpPr>
              <p:cNvPr id="1193005" name="Freeform 45"/>
              <p:cNvSpPr>
                <a:spLocks/>
              </p:cNvSpPr>
              <p:nvPr/>
            </p:nvSpPr>
            <p:spPr bwMode="auto">
              <a:xfrm>
                <a:off x="439" y="2827"/>
                <a:ext cx="245" cy="616"/>
              </a:xfrm>
              <a:custGeom>
                <a:avLst/>
                <a:gdLst/>
                <a:ahLst/>
                <a:cxnLst>
                  <a:cxn ang="0">
                    <a:pos x="0" y="509"/>
                  </a:cxn>
                  <a:cxn ang="0">
                    <a:pos x="144" y="258"/>
                  </a:cxn>
                  <a:cxn ang="0">
                    <a:pos x="294" y="0"/>
                  </a:cxn>
                </a:cxnLst>
                <a:rect l="0" t="0" r="r" b="b"/>
                <a:pathLst>
                  <a:path w="294" h="509">
                    <a:moveTo>
                      <a:pt x="0" y="509"/>
                    </a:moveTo>
                    <a:lnTo>
                      <a:pt x="144" y="258"/>
                    </a:lnTo>
                    <a:lnTo>
                      <a:pt x="294" y="0"/>
                    </a:lnTo>
                  </a:path>
                </a:pathLst>
              </a:custGeom>
              <a:noFill/>
              <a:ln w="38100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06" name="Freeform 46"/>
              <p:cNvSpPr>
                <a:spLocks/>
              </p:cNvSpPr>
              <p:nvPr/>
            </p:nvSpPr>
            <p:spPr bwMode="auto">
              <a:xfrm>
                <a:off x="684" y="2181"/>
                <a:ext cx="251" cy="646"/>
              </a:xfrm>
              <a:custGeom>
                <a:avLst/>
                <a:gdLst/>
                <a:ahLst/>
                <a:cxnLst>
                  <a:cxn ang="0">
                    <a:pos x="0" y="534"/>
                  </a:cxn>
                  <a:cxn ang="0">
                    <a:pos x="36" y="462"/>
                  </a:cxn>
                  <a:cxn ang="0">
                    <a:pos x="72" y="384"/>
                  </a:cxn>
                  <a:cxn ang="0">
                    <a:pos x="114" y="306"/>
                  </a:cxn>
                  <a:cxn ang="0">
                    <a:pos x="150" y="222"/>
                  </a:cxn>
                  <a:cxn ang="0">
                    <a:pos x="186" y="150"/>
                  </a:cxn>
                  <a:cxn ang="0">
                    <a:pos x="228" y="84"/>
                  </a:cxn>
                  <a:cxn ang="0">
                    <a:pos x="246" y="54"/>
                  </a:cxn>
                  <a:cxn ang="0">
                    <a:pos x="264" y="30"/>
                  </a:cxn>
                  <a:cxn ang="0">
                    <a:pos x="282" y="12"/>
                  </a:cxn>
                  <a:cxn ang="0">
                    <a:pos x="300" y="0"/>
                  </a:cxn>
                </a:cxnLst>
                <a:rect l="0" t="0" r="r" b="b"/>
                <a:pathLst>
                  <a:path w="300" h="534">
                    <a:moveTo>
                      <a:pt x="0" y="534"/>
                    </a:moveTo>
                    <a:lnTo>
                      <a:pt x="36" y="462"/>
                    </a:lnTo>
                    <a:lnTo>
                      <a:pt x="72" y="384"/>
                    </a:lnTo>
                    <a:lnTo>
                      <a:pt x="114" y="306"/>
                    </a:lnTo>
                    <a:lnTo>
                      <a:pt x="150" y="222"/>
                    </a:lnTo>
                    <a:lnTo>
                      <a:pt x="186" y="150"/>
                    </a:lnTo>
                    <a:lnTo>
                      <a:pt x="228" y="84"/>
                    </a:lnTo>
                    <a:lnTo>
                      <a:pt x="246" y="54"/>
                    </a:lnTo>
                    <a:lnTo>
                      <a:pt x="264" y="30"/>
                    </a:lnTo>
                    <a:lnTo>
                      <a:pt x="282" y="12"/>
                    </a:lnTo>
                    <a:lnTo>
                      <a:pt x="300" y="0"/>
                    </a:lnTo>
                  </a:path>
                </a:pathLst>
              </a:custGeom>
              <a:noFill/>
              <a:ln w="38100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07" name="Freeform 47"/>
              <p:cNvSpPr>
                <a:spLocks/>
              </p:cNvSpPr>
              <p:nvPr/>
            </p:nvSpPr>
            <p:spPr bwMode="auto">
              <a:xfrm>
                <a:off x="935" y="2167"/>
                <a:ext cx="244" cy="246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8" y="6"/>
                  </a:cxn>
                  <a:cxn ang="0">
                    <a:pos x="36" y="0"/>
                  </a:cxn>
                  <a:cxn ang="0">
                    <a:pos x="54" y="0"/>
                  </a:cxn>
                  <a:cxn ang="0">
                    <a:pos x="72" y="6"/>
                  </a:cxn>
                  <a:cxn ang="0">
                    <a:pos x="108" y="30"/>
                  </a:cxn>
                  <a:cxn ang="0">
                    <a:pos x="150" y="60"/>
                  </a:cxn>
                  <a:cxn ang="0">
                    <a:pos x="186" y="96"/>
                  </a:cxn>
                  <a:cxn ang="0">
                    <a:pos x="221" y="138"/>
                  </a:cxn>
                  <a:cxn ang="0">
                    <a:pos x="257" y="174"/>
                  </a:cxn>
                  <a:cxn ang="0">
                    <a:pos x="293" y="204"/>
                  </a:cxn>
                </a:cxnLst>
                <a:rect l="0" t="0" r="r" b="b"/>
                <a:pathLst>
                  <a:path w="293" h="204">
                    <a:moveTo>
                      <a:pt x="0" y="12"/>
                    </a:moveTo>
                    <a:lnTo>
                      <a:pt x="18" y="6"/>
                    </a:lnTo>
                    <a:lnTo>
                      <a:pt x="36" y="0"/>
                    </a:lnTo>
                    <a:lnTo>
                      <a:pt x="54" y="0"/>
                    </a:lnTo>
                    <a:lnTo>
                      <a:pt x="72" y="6"/>
                    </a:lnTo>
                    <a:lnTo>
                      <a:pt x="108" y="30"/>
                    </a:lnTo>
                    <a:lnTo>
                      <a:pt x="150" y="60"/>
                    </a:lnTo>
                    <a:lnTo>
                      <a:pt x="186" y="96"/>
                    </a:lnTo>
                    <a:lnTo>
                      <a:pt x="221" y="138"/>
                    </a:lnTo>
                    <a:lnTo>
                      <a:pt x="257" y="174"/>
                    </a:lnTo>
                    <a:lnTo>
                      <a:pt x="293" y="204"/>
                    </a:lnTo>
                  </a:path>
                </a:pathLst>
              </a:custGeom>
              <a:noFill/>
              <a:ln w="38100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08" name="Freeform 48"/>
              <p:cNvSpPr>
                <a:spLocks/>
              </p:cNvSpPr>
              <p:nvPr/>
            </p:nvSpPr>
            <p:spPr bwMode="auto">
              <a:xfrm>
                <a:off x="1179" y="2413"/>
                <a:ext cx="245" cy="25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" y="54"/>
                  </a:cxn>
                  <a:cxn ang="0">
                    <a:pos x="144" y="120"/>
                  </a:cxn>
                  <a:cxn ang="0">
                    <a:pos x="186" y="150"/>
                  </a:cxn>
                  <a:cxn ang="0">
                    <a:pos x="222" y="174"/>
                  </a:cxn>
                  <a:cxn ang="0">
                    <a:pos x="258" y="192"/>
                  </a:cxn>
                  <a:cxn ang="0">
                    <a:pos x="294" y="210"/>
                  </a:cxn>
                </a:cxnLst>
                <a:rect l="0" t="0" r="r" b="b"/>
                <a:pathLst>
                  <a:path w="294" h="210">
                    <a:moveTo>
                      <a:pt x="0" y="0"/>
                    </a:moveTo>
                    <a:lnTo>
                      <a:pt x="72" y="54"/>
                    </a:lnTo>
                    <a:lnTo>
                      <a:pt x="144" y="120"/>
                    </a:lnTo>
                    <a:lnTo>
                      <a:pt x="186" y="150"/>
                    </a:lnTo>
                    <a:lnTo>
                      <a:pt x="222" y="174"/>
                    </a:lnTo>
                    <a:lnTo>
                      <a:pt x="258" y="192"/>
                    </a:lnTo>
                    <a:lnTo>
                      <a:pt x="294" y="210"/>
                    </a:lnTo>
                  </a:path>
                </a:pathLst>
              </a:custGeom>
              <a:noFill/>
              <a:ln w="38100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09" name="Freeform 49"/>
              <p:cNvSpPr>
                <a:spLocks/>
              </p:cNvSpPr>
              <p:nvPr/>
            </p:nvSpPr>
            <p:spPr bwMode="auto">
              <a:xfrm>
                <a:off x="1424" y="2646"/>
                <a:ext cx="246" cy="36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36" y="24"/>
                  </a:cxn>
                  <a:cxn ang="0">
                    <a:pos x="72" y="30"/>
                  </a:cxn>
                  <a:cxn ang="0">
                    <a:pos x="108" y="24"/>
                  </a:cxn>
                  <a:cxn ang="0">
                    <a:pos x="144" y="18"/>
                  </a:cxn>
                  <a:cxn ang="0">
                    <a:pos x="222" y="6"/>
                  </a:cxn>
                  <a:cxn ang="0">
                    <a:pos x="258" y="0"/>
                  </a:cxn>
                  <a:cxn ang="0">
                    <a:pos x="294" y="0"/>
                  </a:cxn>
                </a:cxnLst>
                <a:rect l="0" t="0" r="r" b="b"/>
                <a:pathLst>
                  <a:path w="294" h="30">
                    <a:moveTo>
                      <a:pt x="0" y="18"/>
                    </a:moveTo>
                    <a:lnTo>
                      <a:pt x="36" y="24"/>
                    </a:lnTo>
                    <a:lnTo>
                      <a:pt x="72" y="30"/>
                    </a:lnTo>
                    <a:lnTo>
                      <a:pt x="108" y="24"/>
                    </a:lnTo>
                    <a:lnTo>
                      <a:pt x="144" y="18"/>
                    </a:lnTo>
                    <a:lnTo>
                      <a:pt x="222" y="6"/>
                    </a:lnTo>
                    <a:lnTo>
                      <a:pt x="258" y="0"/>
                    </a:lnTo>
                    <a:lnTo>
                      <a:pt x="294" y="0"/>
                    </a:lnTo>
                  </a:path>
                </a:pathLst>
              </a:custGeom>
              <a:noFill/>
              <a:ln w="38100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10" name="Freeform 50"/>
              <p:cNvSpPr>
                <a:spLocks/>
              </p:cNvSpPr>
              <p:nvPr/>
            </p:nvSpPr>
            <p:spPr bwMode="auto">
              <a:xfrm>
                <a:off x="1669" y="2646"/>
                <a:ext cx="250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" y="0"/>
                  </a:cxn>
                  <a:cxn ang="0">
                    <a:pos x="150" y="6"/>
                  </a:cxn>
                  <a:cxn ang="0">
                    <a:pos x="300" y="18"/>
                  </a:cxn>
                </a:cxnLst>
                <a:rect l="0" t="0" r="r" b="b"/>
                <a:pathLst>
                  <a:path w="300" h="18">
                    <a:moveTo>
                      <a:pt x="0" y="0"/>
                    </a:moveTo>
                    <a:lnTo>
                      <a:pt x="72" y="0"/>
                    </a:lnTo>
                    <a:lnTo>
                      <a:pt x="150" y="6"/>
                    </a:lnTo>
                    <a:lnTo>
                      <a:pt x="300" y="18"/>
                    </a:lnTo>
                  </a:path>
                </a:pathLst>
              </a:custGeom>
              <a:noFill/>
              <a:ln w="38100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11" name="Freeform 51"/>
              <p:cNvSpPr>
                <a:spLocks/>
              </p:cNvSpPr>
              <p:nvPr/>
            </p:nvSpPr>
            <p:spPr bwMode="auto">
              <a:xfrm>
                <a:off x="1919" y="2668"/>
                <a:ext cx="29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0" y="0"/>
                  </a:cxn>
                  <a:cxn ang="0">
                    <a:pos x="294" y="0"/>
                  </a:cxn>
                </a:cxnLst>
                <a:rect l="0" t="0" r="r" b="b"/>
                <a:pathLst>
                  <a:path w="294">
                    <a:moveTo>
                      <a:pt x="0" y="0"/>
                    </a:moveTo>
                    <a:lnTo>
                      <a:pt x="150" y="0"/>
                    </a:lnTo>
                    <a:lnTo>
                      <a:pt x="294" y="0"/>
                    </a:lnTo>
                  </a:path>
                </a:pathLst>
              </a:custGeom>
              <a:noFill/>
              <a:ln w="38100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12" name="Line 52"/>
              <p:cNvSpPr>
                <a:spLocks noChangeShapeType="1"/>
              </p:cNvSpPr>
              <p:nvPr/>
            </p:nvSpPr>
            <p:spPr bwMode="auto">
              <a:xfrm>
                <a:off x="2213" y="2668"/>
                <a:ext cx="294" cy="1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13" name="Line 53"/>
              <p:cNvSpPr>
                <a:spLocks noChangeShapeType="1"/>
              </p:cNvSpPr>
              <p:nvPr/>
            </p:nvSpPr>
            <p:spPr bwMode="auto">
              <a:xfrm>
                <a:off x="2507" y="2668"/>
                <a:ext cx="294" cy="1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14" name="Line 54"/>
              <p:cNvSpPr>
                <a:spLocks noChangeShapeType="1"/>
              </p:cNvSpPr>
              <p:nvPr/>
            </p:nvSpPr>
            <p:spPr bwMode="auto">
              <a:xfrm>
                <a:off x="2735" y="2668"/>
                <a:ext cx="415" cy="1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15" name="Line 55"/>
              <p:cNvSpPr>
                <a:spLocks noChangeShapeType="1"/>
              </p:cNvSpPr>
              <p:nvPr/>
            </p:nvSpPr>
            <p:spPr bwMode="auto">
              <a:xfrm>
                <a:off x="3101" y="2668"/>
                <a:ext cx="294" cy="1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  <p:sp>
            <p:nvSpPr>
              <p:cNvPr id="1193016" name="Line 56"/>
              <p:cNvSpPr>
                <a:spLocks noChangeShapeType="1"/>
              </p:cNvSpPr>
              <p:nvPr/>
            </p:nvSpPr>
            <p:spPr bwMode="auto">
              <a:xfrm>
                <a:off x="3395" y="2668"/>
                <a:ext cx="1837" cy="20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ZA" dirty="0"/>
              </a:p>
            </p:txBody>
          </p:sp>
        </p:grpSp>
      </p:grp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2355850" y="1876426"/>
            <a:ext cx="7702550" cy="3967163"/>
            <a:chOff x="428" y="861"/>
            <a:chExt cx="5130" cy="2694"/>
          </a:xfrm>
        </p:grpSpPr>
        <p:sp>
          <p:nvSpPr>
            <p:cNvPr id="1193018" name="Line 58"/>
            <p:cNvSpPr>
              <a:spLocks noChangeShapeType="1"/>
            </p:cNvSpPr>
            <p:nvPr/>
          </p:nvSpPr>
          <p:spPr bwMode="auto">
            <a:xfrm>
              <a:off x="4752" y="3456"/>
              <a:ext cx="806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1193019" name="Line 59"/>
            <p:cNvSpPr>
              <a:spLocks noChangeShapeType="1"/>
            </p:cNvSpPr>
            <p:nvPr/>
          </p:nvSpPr>
          <p:spPr bwMode="auto">
            <a:xfrm>
              <a:off x="428" y="3456"/>
              <a:ext cx="4203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1193020" name="Line 60"/>
            <p:cNvSpPr>
              <a:spLocks noChangeShapeType="1"/>
            </p:cNvSpPr>
            <p:nvPr/>
          </p:nvSpPr>
          <p:spPr bwMode="auto">
            <a:xfrm flipV="1">
              <a:off x="5232" y="3459"/>
              <a:ext cx="1" cy="5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1193021" name="Line 61"/>
            <p:cNvSpPr>
              <a:spLocks noChangeShapeType="1"/>
            </p:cNvSpPr>
            <p:nvPr/>
          </p:nvSpPr>
          <p:spPr bwMode="auto">
            <a:xfrm>
              <a:off x="439" y="861"/>
              <a:ext cx="1" cy="258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1193022" name="Line 62"/>
            <p:cNvSpPr>
              <a:spLocks noChangeShapeType="1"/>
            </p:cNvSpPr>
            <p:nvPr/>
          </p:nvSpPr>
          <p:spPr bwMode="auto">
            <a:xfrm flipV="1">
              <a:off x="439" y="3459"/>
              <a:ext cx="1" cy="5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1193023" name="Line 63"/>
            <p:cNvSpPr>
              <a:spLocks noChangeShapeType="1"/>
            </p:cNvSpPr>
            <p:nvPr/>
          </p:nvSpPr>
          <p:spPr bwMode="auto">
            <a:xfrm flipV="1">
              <a:off x="1584" y="3459"/>
              <a:ext cx="1" cy="5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1193024" name="Line 64"/>
            <p:cNvSpPr>
              <a:spLocks noChangeShapeType="1"/>
            </p:cNvSpPr>
            <p:nvPr/>
          </p:nvSpPr>
          <p:spPr bwMode="auto">
            <a:xfrm flipV="1">
              <a:off x="2735" y="3459"/>
              <a:ext cx="1" cy="5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1193025" name="Line 65"/>
            <p:cNvSpPr>
              <a:spLocks noChangeShapeType="1"/>
            </p:cNvSpPr>
            <p:nvPr/>
          </p:nvSpPr>
          <p:spPr bwMode="auto">
            <a:xfrm flipV="1">
              <a:off x="3888" y="3459"/>
              <a:ext cx="1" cy="5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1193026" name="Line 66"/>
            <p:cNvSpPr>
              <a:spLocks noChangeShapeType="1"/>
            </p:cNvSpPr>
            <p:nvPr/>
          </p:nvSpPr>
          <p:spPr bwMode="auto">
            <a:xfrm flipH="1">
              <a:off x="4593" y="3363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1193027" name="Line 67"/>
            <p:cNvSpPr>
              <a:spLocks noChangeShapeType="1"/>
            </p:cNvSpPr>
            <p:nvPr/>
          </p:nvSpPr>
          <p:spPr bwMode="auto">
            <a:xfrm flipH="1">
              <a:off x="4689" y="3363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ZA" dirty="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4799856" y="24928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hlink"/>
                </a:solidFill>
              </a:rPr>
              <a:t>Increased symptoms after 5 days</a:t>
            </a:r>
            <a:endParaRPr lang="af-ZA" dirty="0"/>
          </a:p>
        </p:txBody>
      </p:sp>
      <p:sp>
        <p:nvSpPr>
          <p:cNvPr id="69" name="Rectangle 68"/>
          <p:cNvSpPr/>
          <p:nvPr/>
        </p:nvSpPr>
        <p:spPr>
          <a:xfrm>
            <a:off x="5591944" y="40050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persistent symptoms after 10 days </a:t>
            </a:r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6348057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342" y="1700809"/>
            <a:ext cx="4578659" cy="502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444" y="836713"/>
            <a:ext cx="8453028" cy="4525963"/>
          </a:xfrm>
        </p:spPr>
        <p:txBody>
          <a:bodyPr>
            <a:normAutofit/>
          </a:bodyPr>
          <a:lstStyle/>
          <a:p>
            <a:r>
              <a:rPr lang="en-ZA" sz="2200" dirty="0"/>
              <a:t>Antibiotic resistance is a </a:t>
            </a:r>
            <a:r>
              <a:rPr lang="en-ZA" sz="2200" b="1" dirty="0"/>
              <a:t>health threat </a:t>
            </a:r>
            <a:r>
              <a:rPr lang="en-ZA" sz="2200" dirty="0"/>
              <a:t>globally</a:t>
            </a:r>
            <a:r>
              <a:rPr lang="en-ZA" sz="2200" baseline="30000" dirty="0"/>
              <a:t>2</a:t>
            </a:r>
          </a:p>
          <a:p>
            <a:r>
              <a:rPr lang="en-ZA" sz="2200" dirty="0"/>
              <a:t>Antimicrobial-resistant infections currently claim </a:t>
            </a:r>
            <a:r>
              <a:rPr lang="en-ZA" sz="2200" b="1" dirty="0"/>
              <a:t>700,000 </a:t>
            </a:r>
            <a:r>
              <a:rPr lang="en-ZA" sz="2200" dirty="0"/>
              <a:t>lives a year globally</a:t>
            </a:r>
            <a:r>
              <a:rPr lang="en-ZA" sz="2200" baseline="30000" dirty="0"/>
              <a:t>1</a:t>
            </a:r>
          </a:p>
          <a:p>
            <a:endParaRPr lang="en-ZA" sz="2200" dirty="0"/>
          </a:p>
          <a:p>
            <a:r>
              <a:rPr lang="en-ZA" sz="2200" dirty="0"/>
              <a:t>By </a:t>
            </a:r>
            <a:r>
              <a:rPr lang="en-ZA" sz="2200" b="1" dirty="0"/>
              <a:t>2050</a:t>
            </a:r>
            <a:r>
              <a:rPr lang="en-ZA" sz="2200" dirty="0"/>
              <a:t>, antimicrobial resistance </a:t>
            </a:r>
          </a:p>
          <a:p>
            <a:pPr marL="400050" lvl="1" indent="0">
              <a:buNone/>
            </a:pPr>
            <a:r>
              <a:rPr lang="en-ZA" sz="2200" dirty="0"/>
              <a:t>could result in a loss of </a:t>
            </a:r>
            <a:r>
              <a:rPr lang="en-ZA" sz="2200" b="1" dirty="0">
                <a:solidFill>
                  <a:srgbClr val="FF0000"/>
                </a:solidFill>
              </a:rPr>
              <a:t>10 million lives </a:t>
            </a:r>
            <a:r>
              <a:rPr lang="en-ZA" sz="2200" dirty="0"/>
              <a:t>a year</a:t>
            </a:r>
            <a:r>
              <a:rPr lang="en-ZA" sz="2200" baseline="30000" dirty="0"/>
              <a:t>1</a:t>
            </a:r>
          </a:p>
          <a:p>
            <a:r>
              <a:rPr lang="en-ZA" sz="2200" dirty="0"/>
              <a:t>More than people dying from </a:t>
            </a:r>
            <a:r>
              <a:rPr lang="en-ZA" sz="2200" b="1" dirty="0"/>
              <a:t>cancer</a:t>
            </a:r>
            <a:r>
              <a:rPr lang="en-ZA" sz="2200" baseline="30000" dirty="0"/>
              <a:t>1</a:t>
            </a:r>
          </a:p>
          <a:p>
            <a:endParaRPr lang="en-ZA" sz="2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7</a:t>
            </a:fld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444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ZA" b="1" dirty="0"/>
              <a:t>Antimicrobial Resistance: A crisis</a:t>
            </a:r>
          </a:p>
        </p:txBody>
      </p:sp>
      <p:sp>
        <p:nvSpPr>
          <p:cNvPr id="5" name="Oval 4"/>
          <p:cNvSpPr/>
          <p:nvPr/>
        </p:nvSpPr>
        <p:spPr>
          <a:xfrm>
            <a:off x="9319577" y="2954957"/>
            <a:ext cx="1331640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7" name="Straight Connector 6"/>
          <p:cNvCxnSpPr/>
          <p:nvPr/>
        </p:nvCxnSpPr>
        <p:spPr>
          <a:xfrm>
            <a:off x="9840416" y="4725144"/>
            <a:ext cx="72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24000" y="65418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900" dirty="0"/>
              <a:t>Reference: 1. The Review on Antimicrobial Resistance:  Tracking Drug-resistant infections globally: Final report and recommendations O’Neill J. May 2016. 2. </a:t>
            </a:r>
            <a:r>
              <a:rPr lang="en-ZA" sz="900" dirty="0">
                <a:solidFill>
                  <a:prstClr val="black"/>
                </a:solidFill>
              </a:rPr>
              <a:t>Antimicrobial stewardship across 47 South African hospitals: an implementation study. Brink AJ. et al. </a:t>
            </a:r>
            <a:r>
              <a:rPr lang="fr-FR" sz="900" i="1" dirty="0">
                <a:solidFill>
                  <a:prstClr val="black"/>
                </a:solidFill>
              </a:rPr>
              <a:t>Lancet Infect Dis </a:t>
            </a:r>
            <a:r>
              <a:rPr lang="fr-FR" sz="900" dirty="0">
                <a:solidFill>
                  <a:prstClr val="black"/>
                </a:solidFill>
              </a:rPr>
              <a:t>2016; 16: 1017–25</a:t>
            </a:r>
            <a:endParaRPr lang="en-ZA" sz="900" dirty="0"/>
          </a:p>
        </p:txBody>
      </p:sp>
    </p:spTree>
    <p:extLst>
      <p:ext uri="{BB962C8B-B14F-4D97-AF65-F5344CB8AC3E}">
        <p14:creationId xmlns:p14="http://schemas.microsoft.com/office/powerpoint/2010/main" val="1111423726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552" y="5375535"/>
            <a:ext cx="10238703" cy="9663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ZA" sz="2200" dirty="0"/>
              <a:t>Antibiotic consumption </a:t>
            </a:r>
            <a:r>
              <a:rPr lang="en-ZA" sz="2200" b="1" dirty="0"/>
              <a:t>increased substantially </a:t>
            </a:r>
            <a:r>
              <a:rPr lang="en-ZA" sz="2200" dirty="0"/>
              <a:t>in developing countries, with the </a:t>
            </a:r>
            <a:r>
              <a:rPr lang="en-ZA" sz="2200" b="1" dirty="0">
                <a:solidFill>
                  <a:srgbClr val="FF0000"/>
                </a:solidFill>
              </a:rPr>
              <a:t>highest rates </a:t>
            </a:r>
            <a:r>
              <a:rPr lang="en-ZA" sz="2200" dirty="0"/>
              <a:t>shown in countries like </a:t>
            </a:r>
            <a:r>
              <a:rPr lang="en-ZA" sz="2200" b="1" dirty="0"/>
              <a:t>South Africa</a:t>
            </a:r>
            <a:endParaRPr lang="en-ZA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8</a:t>
            </a:fld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200" dirty="0"/>
              <a:t>Antibiotic consumption 2000 to 2010 in SA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38" y="1556792"/>
            <a:ext cx="814706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6827" y="6187998"/>
            <a:ext cx="7956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dirty="0"/>
              <a:t>* Expressed in standard units (</a:t>
            </a:r>
            <a:r>
              <a:rPr lang="en-ZA" sz="1400" dirty="0" err="1"/>
              <a:t>ie</a:t>
            </a:r>
            <a:r>
              <a:rPr lang="en-ZA" sz="1400" dirty="0"/>
              <a:t>, pill, capsule, or ampoule) per person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808041" y="3573017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1400" dirty="0"/>
              <a:t>*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9537" y="6495775"/>
            <a:ext cx="91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900" dirty="0"/>
              <a:t>Reference: 1. Global antibiotic </a:t>
            </a:r>
            <a:r>
              <a:rPr lang="en-ZA" sz="900" dirty="0">
                <a:solidFill>
                  <a:schemeClr val="bg1"/>
                </a:solidFill>
              </a:rPr>
              <a:t>consumption</a:t>
            </a:r>
            <a:r>
              <a:rPr lang="en-ZA" sz="900" dirty="0"/>
              <a:t> 2000 to 2010: an analysis of national pharmaceutical sales data. Van </a:t>
            </a:r>
            <a:r>
              <a:rPr lang="en-ZA" sz="900" dirty="0" err="1"/>
              <a:t>Boeckel</a:t>
            </a:r>
            <a:r>
              <a:rPr lang="en-ZA" sz="900" dirty="0"/>
              <a:t> TP et al. </a:t>
            </a:r>
            <a:r>
              <a:rPr lang="fr-FR" sz="900" i="1" dirty="0"/>
              <a:t>Lancet Infect Dis </a:t>
            </a:r>
            <a:r>
              <a:rPr lang="fr-FR" sz="900" dirty="0"/>
              <a:t>2014; 14: 742–50</a:t>
            </a:r>
            <a:endParaRPr lang="en-ZA" sz="900" dirty="0"/>
          </a:p>
        </p:txBody>
      </p:sp>
      <p:sp>
        <p:nvSpPr>
          <p:cNvPr id="10" name="Oval 9"/>
          <p:cNvSpPr/>
          <p:nvPr/>
        </p:nvSpPr>
        <p:spPr>
          <a:xfrm>
            <a:off x="5947237" y="3880793"/>
            <a:ext cx="1331640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8191609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2776"/>
            <a:ext cx="8229600" cy="532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b="1" dirty="0"/>
              <a:t>Trend of Antibiotic Use in South Africa</a:t>
            </a:r>
            <a:r>
              <a:rPr lang="en-ZA" baseline="30000" dirty="0"/>
              <a:t>1,2</a:t>
            </a:r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16ED-0C21-4938-A1A4-990A06B0B3A1}" type="slidenum">
              <a:rPr lang="en-ZA" smtClean="0"/>
              <a:t>9</a:t>
            </a:fld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784976" cy="1143000"/>
          </a:xfrm>
        </p:spPr>
        <p:txBody>
          <a:bodyPr>
            <a:noAutofit/>
          </a:bodyPr>
          <a:lstStyle/>
          <a:p>
            <a:r>
              <a:rPr lang="en-ZA" sz="3600" dirty="0"/>
              <a:t>SA’s consumption alone increased by </a:t>
            </a:r>
            <a:r>
              <a:rPr lang="en-ZA" sz="3600" dirty="0">
                <a:solidFill>
                  <a:srgbClr val="FF0000"/>
                </a:solidFill>
              </a:rPr>
              <a:t>175%</a:t>
            </a:r>
            <a:r>
              <a:rPr lang="en-ZA" sz="3600" baseline="30000" dirty="0"/>
              <a:t>2</a:t>
            </a:r>
            <a:endParaRPr lang="en-ZA" sz="3600" dirty="0"/>
          </a:p>
        </p:txBody>
      </p:sp>
      <p:sp>
        <p:nvSpPr>
          <p:cNvPr id="4" name="Rectangle 3"/>
          <p:cNvSpPr/>
          <p:nvPr/>
        </p:nvSpPr>
        <p:spPr>
          <a:xfrm>
            <a:off x="1524000" y="6381329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900" dirty="0"/>
              <a:t>Reference: 1. Antibiotic Use in South Africa, </a:t>
            </a:r>
            <a:r>
              <a:rPr lang="en-ZA" sz="900" dirty="0" err="1"/>
              <a:t>Center</a:t>
            </a:r>
            <a:r>
              <a:rPr lang="en-ZA" sz="900" dirty="0"/>
              <a:t> for Disease Dynamics, Economics &amp; Policy. </a:t>
            </a:r>
            <a:r>
              <a:rPr lang="en-ZA" sz="900" dirty="0">
                <a:hlinkClick r:id="rId2"/>
              </a:rPr>
              <a:t>https://resistancemap.cddep.org/AntibioticUse.php</a:t>
            </a:r>
            <a:r>
              <a:rPr lang="en-ZA" sz="900" dirty="0"/>
              <a:t>  2. Antimicrobial Stewardship: The South African Perspective. Precious </a:t>
            </a:r>
            <a:r>
              <a:rPr lang="en-ZA" sz="900" dirty="0" err="1"/>
              <a:t>Matsoso</a:t>
            </a:r>
            <a:r>
              <a:rPr lang="en-ZA" sz="900" dirty="0"/>
              <a:t> Director General; National Department of Health; South Africa 13th November 2015. </a:t>
            </a:r>
            <a:r>
              <a:rPr lang="en-ZA" sz="900" dirty="0">
                <a:hlinkClick r:id="rId3"/>
              </a:rPr>
              <a:t>http://www.who.int/phi/implementation/Precious_Matsoso_MoH_South_Africa.pdf?ua=1</a:t>
            </a:r>
            <a:r>
              <a:rPr lang="en-ZA" sz="900" dirty="0"/>
              <a:t>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28" y="1819850"/>
            <a:ext cx="7796945" cy="456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915032" y="3429000"/>
            <a:ext cx="6696744" cy="8464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202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6CDC9FE-80A8-4558-94FD-835A30DC507C}" vid="{9BCF2D8C-5E86-4417-8747-A49314AF6AA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1159</Words>
  <Application>Microsoft Office PowerPoint</Application>
  <PresentationFormat>Widescreen</PresentationFormat>
  <Paragraphs>268</Paragraphs>
  <Slides>27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MS PGothic</vt:lpstr>
      <vt:lpstr>Arial</vt:lpstr>
      <vt:lpstr>Calibri</vt:lpstr>
      <vt:lpstr>Lucida Sans Unicode</vt:lpstr>
      <vt:lpstr>Verdana</vt:lpstr>
      <vt:lpstr>Wingdings 2</vt:lpstr>
      <vt:lpstr>Wingdings 3</vt:lpstr>
      <vt:lpstr>Concourse</vt:lpstr>
      <vt:lpstr>Theme1</vt:lpstr>
      <vt:lpstr>Bilddokument</vt:lpstr>
      <vt:lpstr>Mucociliary transport in chronic rhinosinusitis</vt:lpstr>
      <vt:lpstr>RHINOSINUSITIS</vt:lpstr>
      <vt:lpstr>Inflammation</vt:lpstr>
      <vt:lpstr>Inflammation is the main component of Acute Rhinosinusitis</vt:lpstr>
      <vt:lpstr>Sinusitis Diagnosis</vt:lpstr>
      <vt:lpstr>Acute Rhinosinusitis: Definition</vt:lpstr>
      <vt:lpstr>Antimicrobial Resistance: A crisis</vt:lpstr>
      <vt:lpstr>Antibiotic consumption 2000 to 2010 in SA</vt:lpstr>
      <vt:lpstr>SA’s consumption alone increased by 175%2</vt:lpstr>
      <vt:lpstr>The Evolution of Bacteria on a “Mega-Plate” Petri Dish (Kishony Lab)</vt:lpstr>
      <vt:lpstr>The problem</vt:lpstr>
      <vt:lpstr>Introduction</vt:lpstr>
      <vt:lpstr>Why sinuses</vt:lpstr>
      <vt:lpstr>Function of MCC</vt:lpstr>
      <vt:lpstr>Introduction</vt:lpstr>
      <vt:lpstr>Physiology</vt:lpstr>
      <vt:lpstr>Factors compromising mucociliary functions </vt:lpstr>
      <vt:lpstr>Effect of disease on mucous transport</vt:lpstr>
      <vt:lpstr>Enzymes and immunoglobulins </vt:lpstr>
      <vt:lpstr>Mucociliary clearance</vt:lpstr>
      <vt:lpstr>Gel layer</vt:lpstr>
      <vt:lpstr>Gel – Sol Layer</vt:lpstr>
      <vt:lpstr>Sol and gel layer: Viscosity of this layer is partly determined by ion channels. Ensure ion and water  transport is balanced </vt:lpstr>
      <vt:lpstr>Mucociliary clearance (MCC)</vt:lpstr>
      <vt:lpstr>Function of MCC</vt:lpstr>
      <vt:lpstr>Objective</vt:lpstr>
      <vt:lpstr>Acute Rhino sinusitis Rx: guidelines and 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29</cp:revision>
  <dcterms:created xsi:type="dcterms:W3CDTF">2018-05-04T10:48:26Z</dcterms:created>
  <dcterms:modified xsi:type="dcterms:W3CDTF">2018-05-29T10:56:50Z</dcterms:modified>
</cp:coreProperties>
</file>